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561" r:id="rId5"/>
    <p:sldId id="11162" r:id="rId6"/>
    <p:sldId id="11167" r:id="rId7"/>
    <p:sldId id="11166" r:id="rId8"/>
    <p:sldId id="1824" r:id="rId9"/>
    <p:sldId id="1652" r:id="rId10"/>
    <p:sldId id="11164" r:id="rId11"/>
    <p:sldId id="11170" r:id="rId12"/>
    <p:sldId id="218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8E17"/>
    <a:srgbClr val="910813"/>
    <a:srgbClr val="CF4731"/>
    <a:srgbClr val="EBC937"/>
    <a:srgbClr val="DB4A3D"/>
    <a:srgbClr val="F0089F"/>
    <a:srgbClr val="1E354B"/>
    <a:srgbClr val="57C967"/>
    <a:srgbClr val="F9C640"/>
    <a:srgbClr val="1E3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2094BA-3324-E44C-AFE3-01F0E8F31A48}" v="69" dt="2024-01-12T19:24:27.5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29"/>
    <p:restoredTop sz="96327"/>
  </p:normalViewPr>
  <p:slideViewPr>
    <p:cSldViewPr snapToGrid="0" snapToObjects="1" showGuides="1">
      <p:cViewPr varScale="1">
        <p:scale>
          <a:sx n="82" d="100"/>
          <a:sy n="82" d="100"/>
        </p:scale>
        <p:origin x="192" y="1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notesViewPr>
    <p:cSldViewPr snapToGrid="0" snapToObjects="1">
      <p:cViewPr varScale="1">
        <p:scale>
          <a:sx n="163" d="100"/>
          <a:sy n="163" d="100"/>
        </p:scale>
        <p:origin x="672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spPr>
            <a:solidFill>
              <a:schemeClr val="accent2"/>
            </a:solidFill>
            <a:ln w="19050">
              <a:noFill/>
            </a:ln>
            <a:effectLst>
              <a:outerShdw blurRad="241300" dist="38100" dir="2700000" algn="tl" rotWithShape="0">
                <a:prstClr val="black">
                  <a:alpha val="15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plosion val="6"/>
            <c:spPr>
              <a:solidFill>
                <a:schemeClr val="tx2"/>
              </a:solidFill>
              <a:ln w="19050">
                <a:noFill/>
              </a:ln>
              <a:effectLst>
                <a:outerShdw blurRad="241300" dist="38100" dir="2700000" algn="tl" rotWithShape="0">
                  <a:prstClr val="black">
                    <a:alpha val="15000"/>
                  </a:prstClr>
                </a:outerShdw>
              </a:effectLst>
            </c:spPr>
            <c:extLst xmlns:lc="http://schemas.openxmlformats.org/drawingml/2006/lockedCanvas" xmlns:comp="http://schemas.openxmlformats.org/drawingml/2006/compatibility" xmlns:we="http://schemas.microsoft.com/office/webextensions/webextension/2010/11" xmlns:wetp="http://schemas.microsoft.com/office/webextensions/taskpanes/2010/11" xmlns:w16cid="http://schemas.microsoft.com/office/word/2016/wordml/cid" xmlns:w16se="http://schemas.microsoft.com/office/word/2015/wordml/symex" xmlns:wps="http://schemas.microsoft.com/office/word/2010/wordprocessingShape" xmlns:b="http://schemas.openxmlformats.org/officeDocument/2006/bibliography" xmlns:odgm="http://opendope.org/SmartArt/DataHierarchy" xmlns:odi="http://opendope.org/components" xmlns:oda="http://opendope.org/answers" xmlns:odq="http://opendope.org/questions" xmlns:odc="http://opendope.org/conditions" xmlns:odx="http://opendope.org/xpaths" xmlns:cppr="http://schemas.microsoft.com/office/2006/coverPageProps" xmlns:pvml="urn:schemas-microsoft-com:office:powerpoint" xmlns:w10="urn:schemas-microsoft-com:office:word" xmlns:v="urn:schemas-microsoft-com:vml" xmlns:o="urn:schemas-microsoft-com:office:office" xmlns:xvml="urn:schemas-microsoft-com:office:excel" xmlns:dsp="http://schemas.microsoft.com/office/drawing/2008/diagram" xmlns:xdr="http://schemas.openxmlformats.org/drawingml/2006/spreadsheetDrawing" xmlns:pic="http://schemas.openxmlformats.org/drawingml/2006/picture" xmlns:dgm="http://schemas.openxmlformats.org/drawingml/2006/diagram" xmlns:c14="http://schemas.microsoft.com/office/drawing/2007/8/2/chart" xmlns:cdr="http://schemas.openxmlformats.org/drawingml/2006/chartDrawing" xmlns:wne="http://schemas.microsoft.com/office/word/2006/wordml" xmlns:sl="http://schemas.openxmlformats.org/schemaLibrary/2006/main" xmlns:mc="http://schemas.openxmlformats.org/markup-compatibility/2006" xmlns:wp14="http://schemas.microsoft.com/office/word/2010/wordprocessingDrawing" xmlns:wp="http://schemas.openxmlformats.org/drawingml/2006/wordprocessingDrawing" xmlns:m="http://schemas.openxmlformats.org/officeDocument/2006/math" xmlns:w14="http://schemas.microsoft.com/office/word/2010/wordml" xmlns:w15="http://schemas.microsoft.com/office/word/2012/wordml" xmlns:w="http://schemas.openxmlformats.org/wordprocessingml/2006/main">
              <c:ext xmlns:c16="http://schemas.microsoft.com/office/drawing/2014/chart" uri="{C3380CC4-5D6E-409C-BE32-E72D297353CC}">
                <c16:uniqueId val="{00000001-034B-534E-9ADC-79D3329DBEB7}"/>
              </c:ext>
            </c:extLst>
          </c:dPt>
          <c:dLbls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&gt;</a:t>
                    </a:r>
                    <a:fld id="{AA6CA5E8-FDB8-434A-B68E-C7A3CC6735E5}" type="VALUE">
                      <a:rPr lang="en-US" smtClean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7FA8-464D-BE91-55CE5770358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&gt;</a:t>
                    </a:r>
                    <a:fld id="{6E19E0AF-A501-7C4B-8799-4B6F8CFD540B}" type="VALUE">
                      <a:rPr lang="en-US" smtClean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FA8-464D-BE91-55CE5770358C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lc="http://schemas.openxmlformats.org/drawingml/2006/lockedCanvas" xmlns:comp="http://schemas.openxmlformats.org/drawingml/2006/compatibility" xmlns:we="http://schemas.microsoft.com/office/webextensions/webextension/2010/11" xmlns:wetp="http://schemas.microsoft.com/office/webextensions/taskpanes/2010/11" xmlns:w16cid="http://schemas.microsoft.com/office/word/2016/wordml/cid" xmlns:w16se="http://schemas.microsoft.com/office/word/2015/wordml/symex" xmlns:wps="http://schemas.microsoft.com/office/word/2010/wordprocessingShape" xmlns:b="http://schemas.openxmlformats.org/officeDocument/2006/bibliography" xmlns:odgm="http://opendope.org/SmartArt/DataHierarchy" xmlns:odi="http://opendope.org/components" xmlns:oda="http://opendope.org/answers" xmlns:odq="http://opendope.org/questions" xmlns:odc="http://opendope.org/conditions" xmlns:odx="http://opendope.org/xpaths" xmlns:cppr="http://schemas.microsoft.com/office/2006/coverPageProps" xmlns:pvml="urn:schemas-microsoft-com:office:powerpoint" xmlns:w10="urn:schemas-microsoft-com:office:word" xmlns:v="urn:schemas-microsoft-com:vml" xmlns:o="urn:schemas-microsoft-com:office:office" xmlns:xvml="urn:schemas-microsoft-com:office:excel" xmlns:dsp="http://schemas.microsoft.com/office/drawing/2008/diagram" xmlns:xdr="http://schemas.openxmlformats.org/drawingml/2006/spreadsheetDrawing" xmlns:pic="http://schemas.openxmlformats.org/drawingml/2006/picture" xmlns:dgm="http://schemas.openxmlformats.org/drawingml/2006/diagram" xmlns:c14="http://schemas.microsoft.com/office/drawing/2007/8/2/chart" xmlns:cdr="http://schemas.openxmlformats.org/drawingml/2006/chartDrawing" xmlns:wne="http://schemas.microsoft.com/office/word/2006/wordml" xmlns:sl="http://schemas.openxmlformats.org/schemaLibrary/2006/main" xmlns:mc="http://schemas.openxmlformats.org/markup-compatibility/2006" xmlns:wp14="http://schemas.microsoft.com/office/word/2010/wordprocessingDrawing" xmlns:wp="http://schemas.openxmlformats.org/drawingml/2006/wordprocessingDrawing" xmlns:m="http://schemas.openxmlformats.org/officeDocument/2006/math" xmlns:w14="http://schemas.microsoft.com/office/word/2010/wordml" xmlns:w15="http://schemas.microsoft.com/office/word/2012/wordml" xmlns:w="http://schemas.openxmlformats.org/wordprocessingml/2006/main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4"/>
                <c:pt idx="0">
                  <c:v>Java</c:v>
                </c:pt>
                <c:pt idx="1">
                  <c:v>C++</c:v>
                </c:pt>
                <c:pt idx="2">
                  <c:v>JavaScript</c:v>
                </c:pt>
                <c:pt idx="3">
                  <c:v>Python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0.86965532760192477</c:v>
                </c:pt>
                <c:pt idx="1">
                  <c:v>0.12658757732049117</c:v>
                </c:pt>
                <c:pt idx="2">
                  <c:v>3.5367373931502054E-3</c:v>
                </c:pt>
                <c:pt idx="3">
                  <c:v>2.2035768443385634E-4</c:v>
                </c:pt>
              </c:numCache>
            </c:numRef>
          </c:val>
          <c:extLst xmlns:lc="http://schemas.openxmlformats.org/drawingml/2006/lockedCanvas" xmlns:comp="http://schemas.openxmlformats.org/drawingml/2006/compatibility" xmlns:we="http://schemas.microsoft.com/office/webextensions/webextension/2010/11" xmlns:wetp="http://schemas.microsoft.com/office/webextensions/taskpanes/2010/11" xmlns:w16cid="http://schemas.microsoft.com/office/word/2016/wordml/cid" xmlns:w16se="http://schemas.microsoft.com/office/word/2015/wordml/symex" xmlns:wps="http://schemas.microsoft.com/office/word/2010/wordprocessingShape" xmlns:b="http://schemas.openxmlformats.org/officeDocument/2006/bibliography" xmlns:odgm="http://opendope.org/SmartArt/DataHierarchy" xmlns:odi="http://opendope.org/components" xmlns:oda="http://opendope.org/answers" xmlns:odq="http://opendope.org/questions" xmlns:odc="http://opendope.org/conditions" xmlns:odx="http://opendope.org/xpaths" xmlns:cppr="http://schemas.microsoft.com/office/2006/coverPageProps" xmlns:pvml="urn:schemas-microsoft-com:office:powerpoint" xmlns:w10="urn:schemas-microsoft-com:office:word" xmlns:v="urn:schemas-microsoft-com:vml" xmlns:o="urn:schemas-microsoft-com:office:office" xmlns:xvml="urn:schemas-microsoft-com:office:excel" xmlns:dsp="http://schemas.microsoft.com/office/drawing/2008/diagram" xmlns:xdr="http://schemas.openxmlformats.org/drawingml/2006/spreadsheetDrawing" xmlns:pic="http://schemas.openxmlformats.org/drawingml/2006/picture" xmlns:dgm="http://schemas.openxmlformats.org/drawingml/2006/diagram" xmlns:c14="http://schemas.microsoft.com/office/drawing/2007/8/2/chart" xmlns:cdr="http://schemas.openxmlformats.org/drawingml/2006/chartDrawing" xmlns:wne="http://schemas.microsoft.com/office/word/2006/wordml" xmlns:sl="http://schemas.openxmlformats.org/schemaLibrary/2006/main" xmlns:mc="http://schemas.openxmlformats.org/markup-compatibility/2006" xmlns:wp14="http://schemas.microsoft.com/office/word/2010/wordprocessingDrawing" xmlns:wp="http://schemas.openxmlformats.org/drawingml/2006/wordprocessingDrawing" xmlns:m="http://schemas.openxmlformats.org/officeDocument/2006/math" xmlns:w14="http://schemas.microsoft.com/office/word/2010/wordml" xmlns:w15="http://schemas.microsoft.com/office/word/2012/wordml" xmlns:w="http://schemas.openxmlformats.org/wordprocessingml/2006/main">
            <c:ext xmlns:c16="http://schemas.microsoft.com/office/drawing/2014/chart" uri="{C3380CC4-5D6E-409C-BE32-E72D297353CC}">
              <c16:uniqueId val="{00000000-034B-534E-9ADC-79D3329DBE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476387520"/>
        <c:axId val="477616192"/>
      </c:barChart>
      <c:catAx>
        <c:axId val="476387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477616192"/>
        <c:crosses val="autoZero"/>
        <c:auto val="1"/>
        <c:lblAlgn val="ctr"/>
        <c:lblOffset val="100"/>
        <c:noMultiLvlLbl val="0"/>
      </c:catAx>
      <c:valAx>
        <c:axId val="477616192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476387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 xmlns:lc="http://schemas.openxmlformats.org/drawingml/2006/lockedCanvas" xmlns:comp="http://schemas.openxmlformats.org/drawingml/2006/compatibility" xmlns:we="http://schemas.microsoft.com/office/webextensions/webextension/2010/11" xmlns:wetp="http://schemas.microsoft.com/office/webextensions/taskpanes/2010/11" xmlns:w16cid="http://schemas.microsoft.com/office/word/2016/wordml/cid" xmlns:w16se="http://schemas.microsoft.com/office/word/2015/wordml/symex" xmlns:wps="http://schemas.microsoft.com/office/word/2010/wordprocessingShape" xmlns:b="http://schemas.openxmlformats.org/officeDocument/2006/bibliography" xmlns:odgm="http://opendope.org/SmartArt/DataHierarchy" xmlns:odi="http://opendope.org/components" xmlns:oda="http://opendope.org/answers" xmlns:odq="http://opendope.org/questions" xmlns:odc="http://opendope.org/conditions" xmlns:odx="http://opendope.org/xpaths" xmlns:cppr="http://schemas.microsoft.com/office/2006/coverPageProps" xmlns:pvml="urn:schemas-microsoft-com:office:powerpoint" xmlns:w10="urn:schemas-microsoft-com:office:word" xmlns:v="urn:schemas-microsoft-com:vml" xmlns:o="urn:schemas-microsoft-com:office:office" xmlns:xvml="urn:schemas-microsoft-com:office:excel" xmlns:dsp="http://schemas.microsoft.com/office/drawing/2008/diagram" xmlns:xdr="http://schemas.openxmlformats.org/drawingml/2006/spreadsheetDrawing" xmlns:pic="http://schemas.openxmlformats.org/drawingml/2006/picture" xmlns:dgm="http://schemas.openxmlformats.org/drawingml/2006/diagram" xmlns:c14="http://schemas.microsoft.com/office/drawing/2007/8/2/chart" xmlns:cdr="http://schemas.openxmlformats.org/drawingml/2006/chartDrawing" xmlns:wne="http://schemas.microsoft.com/office/word/2006/wordml" xmlns:sl="http://schemas.openxmlformats.org/schemaLibrary/2006/main" xmlns:mc="http://schemas.openxmlformats.org/markup-compatibility/2006" xmlns:wp14="http://schemas.microsoft.com/office/word/2010/wordprocessingDrawing" xmlns:wp="http://schemas.openxmlformats.org/drawingml/2006/wordprocessingDrawing" xmlns:m="http://schemas.openxmlformats.org/officeDocument/2006/math" xmlns:w14="http://schemas.microsoft.com/office/word/2010/wordml" xmlns:w15="http://schemas.microsoft.com/office/word/2012/wordml" xmlns:w="http://schemas.openxmlformats.org/wordprocessingml/2006/main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CC0-8749-A89A-75F11CBE0F8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CC0-8749-A89A-75F11CBE0F8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CC0-8749-A89A-75F11CBE0F8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CC0-8749-A89A-75F11CBE0F8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Java</c:v>
                </c:pt>
                <c:pt idx="1">
                  <c:v>C#</c:v>
                </c:pt>
                <c:pt idx="2">
                  <c:v>CSS</c:v>
                </c:pt>
                <c:pt idx="3">
                  <c:v>Typescript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80-1E47-A0AF-94D32305FB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 cap="rnd">
              <a:noFill/>
              <a:round/>
            </a:ln>
            <a:effectLst>
              <a:outerShdw blurRad="76200" sx="102000" sy="102000" algn="ctr" rotWithShape="0">
                <a:schemeClr val="accent3">
                  <a:alpha val="30000"/>
                </a:schemeClr>
              </a:outerShdw>
            </a:effectLst>
          </c:spPr>
          <c:marker>
            <c:symbol val="diamond"/>
            <c:size val="10"/>
            <c:spPr>
              <a:solidFill>
                <a:schemeClr val="accent1"/>
              </a:solidFill>
              <a:ln w="28575">
                <a:solidFill>
                  <a:schemeClr val="accent3"/>
                </a:solidFill>
              </a:ln>
              <a:effectLst>
                <a:outerShdw blurRad="76200" sx="102000" sy="102000" algn="ctr" rotWithShape="0">
                  <a:schemeClr val="accent3">
                    <a:alpha val="30000"/>
                  </a:schemeClr>
                </a:outerShdw>
              </a:effectLst>
            </c:spPr>
          </c:marker>
          <c:dLbls>
            <c:dLbl>
              <c:idx val="0"/>
              <c:layout>
                <c:manualLayout>
                  <c:x val="1.6061704965061169E-2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[</a:t>
                    </a:r>
                    <a:r>
                      <a:rPr lang="en-US" dirty="0" err="1"/>
                      <a:t>SYSTEM_NAME</a:t>
                    </a:r>
                    <a:r>
                      <a:rPr lang="en-US" dirty="0"/>
                      <a:t>]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0-B86A-D14B-85E9-B8DEC18B60F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Android-core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1-B86A-D14B-85E9-B8DEC18B60F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Angular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0519-7043-91E7-EECF3C414252}"/>
                </c:ext>
              </c:extLst>
            </c:dLbl>
            <c:dLbl>
              <c:idx val="3"/>
              <c:layout>
                <c:manualLayout>
                  <c:x val="-2.3413399101154898E-2"/>
                  <c:y val="-4.561697341387371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Bazel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2-B86A-D14B-85E9-B8DEC18B60F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Bitcoin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0519-7043-91E7-EECF3C41425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Card Management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0519-7043-91E7-EECF3C414252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/>
                      <a:t>Django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0519-7043-91E7-EECF3C414252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/>
                      <a:t>Druid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0519-7043-91E7-EECF3C414252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/>
                      <a:t>Dubbo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0519-7043-91E7-EECF3C414252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Echarts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0519-7043-91E7-EECF3C414252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r>
                      <a:rPr lang="en-US"/>
                      <a:t>Elasticsearch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0519-7043-91E7-EECF3C414252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r>
                      <a:rPr lang="en-US"/>
                      <a:t>Electron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0519-7043-91E7-EECF3C414252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r>
                      <a:rPr lang="en-US"/>
                      <a:t>Facebookyoga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0519-7043-91E7-EECF3C414252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r>
                      <a:rPr lang="en-US"/>
                      <a:t>GIT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0519-7043-91E7-EECF3C414252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r>
                      <a:rPr lang="en-US"/>
                      <a:t>Google V8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0519-7043-91E7-EECF3C414252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r>
                      <a:rPr lang="en-US"/>
                      <a:t>Googleguava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0519-7043-91E7-EECF3C414252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r>
                      <a:rPr lang="en-US"/>
                      <a:t>Hadoop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0519-7043-91E7-EECF3C414252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r>
                      <a:rPr lang="en-US"/>
                      <a:t>Hibernate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0519-7043-91E7-EECF3C414252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r>
                      <a:rPr lang="en-US"/>
                      <a:t>HR App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F-0519-7043-91E7-EECF3C414252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r>
                      <a:rPr lang="en-US"/>
                      <a:t>Insecure-bank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0519-7043-91E7-EECF3C414252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r>
                      <a:rPr lang="en-US"/>
                      <a:t>Jruby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0519-7043-91E7-EECF3C414252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r>
                      <a:rPr lang="en-US"/>
                      <a:t>Kafka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0519-7043-91E7-EECF3C414252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r>
                      <a:rPr lang="en-US"/>
                      <a:t>Mainframe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0519-7043-91E7-EECF3C414252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r>
                      <a:rPr lang="en-US"/>
                      <a:t>Mariadb-server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0519-7043-91E7-EECF3C414252}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r>
                      <a:rPr lang="en-US"/>
                      <a:t>Microsoftterminal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0519-7043-91E7-EECF3C414252}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r>
                      <a:rPr lang="en-US"/>
                      <a:t>Mongodb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0519-7043-91E7-EECF3C414252}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r>
                      <a:rPr lang="en-US"/>
                      <a:t>Mysql-server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7-0519-7043-91E7-EECF3C414252}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r>
                      <a:rPr lang="en-US"/>
                      <a:t>Nodejs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0519-7043-91E7-EECF3C414252}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r>
                      <a:rPr lang="en-US"/>
                      <a:t>Okhttp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0519-7043-91E7-EECF3C414252}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r>
                      <a:rPr lang="en-US"/>
                      <a:t>Oraclegraal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0519-7043-91E7-EECF3C414252}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r>
                      <a:rPr lang="en-US"/>
                      <a:t>Platform cloud demo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B-0519-7043-91E7-EECF3C414252}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r>
                      <a:rPr lang="en-US"/>
                      <a:t>Postgres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C-0519-7043-91E7-EECF3C414252}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r>
                      <a:rPr lang="en-US"/>
                      <a:t>Postman-runtime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D-0519-7043-91E7-EECF3C414252}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r>
                      <a:rPr lang="en-US"/>
                      <a:t>Puppet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E-0519-7043-91E7-EECF3C414252}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r>
                      <a:rPr lang="en-US"/>
                      <a:t>Pure Aloe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F-0519-7043-91E7-EECF3C414252}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r>
                      <a:rPr lang="en-US"/>
                      <a:t>Rasa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0-0519-7043-91E7-EECF3C414252}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r>
                      <a:rPr lang="en-US"/>
                      <a:t>React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1-0519-7043-91E7-EECF3C414252}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r>
                      <a:rPr lang="en-US"/>
                      <a:t>Redis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2-0519-7043-91E7-EECF3C414252}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r>
                      <a:rPr lang="en-US"/>
                      <a:t>Roslyn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3-0519-7043-91E7-EECF3C414252}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r>
                      <a:rPr lang="en-US"/>
                      <a:t>Roslyn analyzers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4-0519-7043-91E7-EECF3C414252}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r>
                      <a:rPr lang="en-US"/>
                      <a:t>Spring-boot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5-0519-7043-91E7-EECF3C414252}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r>
                      <a:rPr lang="en-US"/>
                      <a:t>Swift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6-0519-7043-91E7-EECF3C414252}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r>
                      <a:rPr lang="en-US"/>
                      <a:t>Systemd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7-0519-7043-91E7-EECF3C414252}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r>
                      <a:rPr lang="en-US"/>
                      <a:t>Tensorflow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8-0519-7043-91E7-EECF3C414252}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r>
                      <a:rPr lang="en-US"/>
                      <a:t>Utplsql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9-0519-7043-91E7-EECF3C414252}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r>
                      <a:rPr lang="en-US"/>
                      <a:t>Visual Studio Code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A-0519-7043-91E7-EECF3C414252}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r>
                      <a:rPr lang="en-US"/>
                      <a:t>Vuejs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B-0519-7043-91E7-EECF3C414252}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r>
                      <a:rPr lang="en-US"/>
                      <a:t>Webmethods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C-0519-7043-91E7-EECF3C414252}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r>
                      <a:rPr lang="en-US"/>
                      <a:t>Webpack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D-0519-7043-91E7-EECF3C414252}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r>
                      <a:rPr lang="en-US"/>
                      <a:t>Zuul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E-0519-7043-91E7-EECF3C414252}"/>
                </c:ext>
              </c:extLst>
            </c:dLbl>
            <c:numFmt formatCode="#,##0.0" sourceLinked="0"/>
            <c:spPr>
              <a:solidFill>
                <a:schemeClr val="accent3">
                  <a:alpha val="85000"/>
                </a:schemeClr>
              </a:solidFill>
              <a:ln>
                <a:noFill/>
              </a:ln>
              <a:effectLst>
                <a:outerShdw blurRad="187732" sx="102000" sy="102000" algn="ctr" rotWithShape="0">
                  <a:prstClr val="black">
                    <a:alpha val="19735"/>
                  </a:prstClr>
                </a:outerShdw>
              </a:effectLst>
            </c:spPr>
            <c:txPr>
              <a:bodyPr rot="0" spcFirstLastPara="1" vertOverflow="clip" horzOverflow="clip" vert="horz" wrap="none" lIns="36576" tIns="0" rIns="36576" bIns="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oundRec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xVal>
            <c:numRef>
              <c:f>Sheet1!$A$2:$A$51</c:f>
              <c:numCache>
                <c:formatCode>General</c:formatCode>
                <c:ptCount val="50"/>
                <c:pt idx="0">
                  <c:v>28.068333333333332</c:v>
                </c:pt>
              </c:numCache>
            </c:numRef>
          </c:xVal>
          <c:yVal>
            <c:numRef>
              <c:f>Sheet1!$B$2:$B$51</c:f>
              <c:numCache>
                <c:formatCode>General</c:formatCode>
                <c:ptCount val="50"/>
                <c:pt idx="0">
                  <c:v>2.3086110126054158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Sheet1!$C$2:$C$3</c15:f>
                <c15:dlblRangeCache>
                  <c:ptCount val="2"/>
                </c15:dlblRangeCache>
              </c15:datalabelsRange>
            </c:ext>
            <c:ext xmlns:c16="http://schemas.microsoft.com/office/drawing/2014/chart" uri="{C3380CC4-5D6E-409C-BE32-E72D297353CC}">
              <c16:uniqueId val="{00000003-B86A-D14B-85E9-B8DEC18B60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9584720"/>
        <c:axId val="1649586368"/>
      </c:scatterChart>
      <c:valAx>
        <c:axId val="1649584720"/>
        <c:scaling>
          <c:logBase val="10"/>
          <c:orientation val="minMax"/>
          <c:max val="10000"/>
          <c:min val="0.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649586368"/>
        <c:crosses val="autoZero"/>
        <c:crossBetween val="midCat"/>
      </c:valAx>
      <c:valAx>
        <c:axId val="1649586368"/>
        <c:scaling>
          <c:orientation val="minMax"/>
          <c:max val="5.5"/>
          <c:min val="0.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649584720"/>
        <c:crossesAt val="0.1"/>
        <c:crossBetween val="midCat"/>
        <c:majorUnit val="1"/>
        <c:minorUnit val="0.5"/>
      </c:valAx>
      <c:spPr>
        <a:noFill/>
        <a:ln>
          <a:noFill/>
        </a:ln>
        <a:effectLst/>
      </c:spPr>
    </c:plotArea>
    <c:plotVisOnly val="0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080532533357349E-2"/>
          <c:y val="9.4658855447728937E-2"/>
          <c:w val="0.87463248862865584"/>
          <c:h val="0.810682289104542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Critical Risk</c:v>
                </c:pt>
              </c:strCache>
            </c:strRef>
          </c:tx>
          <c:spPr>
            <a:solidFill>
              <a:srgbClr val="91081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Vulnerability risk</c:v>
                </c:pt>
                <c:pt idx="1">
                  <c:v>Freshness risk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C1-0A4B-BF3C-1F87FFDAFFA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 Risk</c:v>
                </c:pt>
              </c:strCache>
            </c:strRef>
          </c:tx>
          <c:spPr>
            <a:solidFill>
              <a:srgbClr val="CF473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CF47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7C1-0A4B-BF3C-1F87FFDAFFAB}"/>
              </c:ext>
            </c:extLst>
          </c:dPt>
          <c:dPt>
            <c:idx val="3"/>
            <c:invertIfNegative val="0"/>
            <c:bubble3D val="0"/>
            <c:spPr>
              <a:solidFill>
                <a:srgbClr val="CF47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7C1-0A4B-BF3C-1F87FFDAFFAB}"/>
              </c:ext>
            </c:extLst>
          </c:dPt>
          <c:dPt>
            <c:idx val="4"/>
            <c:invertIfNegative val="0"/>
            <c:bubble3D val="0"/>
            <c:spPr>
              <a:solidFill>
                <a:srgbClr val="CF47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7C1-0A4B-BF3C-1F87FFDAFFAB}"/>
              </c:ext>
            </c:extLst>
          </c:dPt>
          <c:dPt>
            <c:idx val="5"/>
            <c:invertIfNegative val="0"/>
            <c:bubble3D val="0"/>
            <c:spPr>
              <a:solidFill>
                <a:srgbClr val="CF47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D7C1-0A4B-BF3C-1F87FFDAFFAB}"/>
              </c:ext>
            </c:extLst>
          </c:dPt>
          <c:cat>
            <c:strRef>
              <c:f>Sheet1!$A$2:$A$3</c:f>
              <c:strCache>
                <c:ptCount val="2"/>
                <c:pt idx="0">
                  <c:v>Vulnerability risk</c:v>
                </c:pt>
                <c:pt idx="1">
                  <c:v>Freshness risk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</c:v>
                </c:pt>
                <c:pt idx="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7C1-0A4B-BF3C-1F87FFDAFFA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Medium Risk</c:v>
                </c:pt>
              </c:strCache>
            </c:strRef>
          </c:tx>
          <c:spPr>
            <a:solidFill>
              <a:srgbClr val="E78E17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E78E1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7C1-0A4B-BF3C-1F87FFDAFFAB}"/>
              </c:ext>
            </c:extLst>
          </c:dPt>
          <c:dPt>
            <c:idx val="5"/>
            <c:invertIfNegative val="0"/>
            <c:bubble3D val="0"/>
            <c:spPr>
              <a:solidFill>
                <a:srgbClr val="E78E1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7C1-0A4B-BF3C-1F87FFDAFFAB}"/>
              </c:ext>
            </c:extLst>
          </c:dPt>
          <c:cat>
            <c:strRef>
              <c:f>Sheet1!$A$2:$A$3</c:f>
              <c:strCache>
                <c:ptCount val="2"/>
                <c:pt idx="0">
                  <c:v>Vulnerability risk</c:v>
                </c:pt>
                <c:pt idx="1">
                  <c:v>Freshness risk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D7C1-0A4B-BF3C-1F87FFDAFFA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Low Risk</c:v>
                </c:pt>
              </c:strCache>
            </c:strRef>
          </c:tx>
          <c:spPr>
            <a:solidFill>
              <a:srgbClr val="EBC937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Vulnerability risk</c:v>
                </c:pt>
                <c:pt idx="1">
                  <c:v>Freshness risk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5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178-A848-A9F6-D040B7E589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358545104"/>
        <c:axId val="1358370032"/>
      </c:barChart>
      <c:catAx>
        <c:axId val="1358545104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358370032"/>
        <c:crosses val="autoZero"/>
        <c:auto val="1"/>
        <c:lblAlgn val="ctr"/>
        <c:lblOffset val="100"/>
        <c:noMultiLvlLbl val="0"/>
      </c:catAx>
      <c:valAx>
        <c:axId val="135837003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60000"/>
                  <a:lumOff val="40000"/>
                  <a:alpha val="3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5854510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24475308641975E-2"/>
          <c:y val="5.5420651472336685E-2"/>
          <c:w val="0.87405833333333338"/>
          <c:h val="0.6666667989039644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Critical risk</c:v>
                </c:pt>
              </c:strCache>
            </c:strRef>
          </c:tx>
          <c:spPr>
            <a:solidFill>
              <a:srgbClr val="910813">
                <a:alpha val="5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Freshness risk</c:v>
                </c:pt>
                <c:pt idx="1">
                  <c:v>Stability risk</c:v>
                </c:pt>
                <c:pt idx="2">
                  <c:v>Management risk</c:v>
                </c:pt>
                <c:pt idx="3">
                  <c:v>Activity risk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49-5C45-872A-96D6CCD489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 risk</c:v>
                </c:pt>
              </c:strCache>
            </c:strRef>
          </c:tx>
          <c:spPr>
            <a:solidFill>
              <a:srgbClr val="CF4731">
                <a:alpha val="50000"/>
              </a:srgb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CF4731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49-5C45-872A-96D6CCD48952}"/>
              </c:ext>
            </c:extLst>
          </c:dPt>
          <c:dPt>
            <c:idx val="3"/>
            <c:invertIfNegative val="0"/>
            <c:bubble3D val="0"/>
            <c:spPr>
              <a:solidFill>
                <a:srgbClr val="CF4731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A49-5C45-872A-96D6CCD48952}"/>
              </c:ext>
            </c:extLst>
          </c:dPt>
          <c:dPt>
            <c:idx val="4"/>
            <c:invertIfNegative val="0"/>
            <c:bubble3D val="0"/>
            <c:spPr>
              <a:solidFill>
                <a:srgbClr val="CF4731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A49-5C45-872A-96D6CCD48952}"/>
              </c:ext>
            </c:extLst>
          </c:dPt>
          <c:dPt>
            <c:idx val="5"/>
            <c:invertIfNegative val="0"/>
            <c:bubble3D val="0"/>
            <c:spPr>
              <a:solidFill>
                <a:srgbClr val="CF4731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8A49-5C45-872A-96D6CCD48952}"/>
              </c:ext>
            </c:extLst>
          </c:dPt>
          <c:cat>
            <c:strRef>
              <c:f>Sheet1!$A$2:$A$5</c:f>
              <c:strCache>
                <c:ptCount val="4"/>
                <c:pt idx="0">
                  <c:v>Freshness risk</c:v>
                </c:pt>
                <c:pt idx="1">
                  <c:v>Stability risk</c:v>
                </c:pt>
                <c:pt idx="2">
                  <c:v>Management risk</c:v>
                </c:pt>
                <c:pt idx="3">
                  <c:v>Activity risk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</c:v>
                </c:pt>
                <c:pt idx="1">
                  <c:v>79</c:v>
                </c:pt>
                <c:pt idx="2">
                  <c:v>6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A49-5C45-872A-96D6CCD4895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Medium risk</c:v>
                </c:pt>
              </c:strCache>
            </c:strRef>
          </c:tx>
          <c:spPr>
            <a:solidFill>
              <a:srgbClr val="E78E17">
                <a:alpha val="50000"/>
              </a:srgb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E78E17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A49-5C45-872A-96D6CCD48952}"/>
              </c:ext>
            </c:extLst>
          </c:dPt>
          <c:dPt>
            <c:idx val="5"/>
            <c:invertIfNegative val="0"/>
            <c:bubble3D val="0"/>
            <c:spPr>
              <a:solidFill>
                <a:srgbClr val="E78E17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8A49-5C45-872A-96D6CCD48952}"/>
              </c:ext>
            </c:extLst>
          </c:dPt>
          <c:cat>
            <c:strRef>
              <c:f>Sheet1!$A$2:$A$5</c:f>
              <c:strCache>
                <c:ptCount val="4"/>
                <c:pt idx="0">
                  <c:v>Freshness risk</c:v>
                </c:pt>
                <c:pt idx="1">
                  <c:v>Stability risk</c:v>
                </c:pt>
                <c:pt idx="2">
                  <c:v>Management risk</c:v>
                </c:pt>
                <c:pt idx="3">
                  <c:v>Activity risk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18</c:v>
                </c:pt>
                <c:pt idx="1">
                  <c:v>0</c:v>
                </c:pt>
                <c:pt idx="2">
                  <c:v>0</c:v>
                </c:pt>
                <c:pt idx="3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A49-5C45-872A-96D6CCD4895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Low risk</c:v>
                </c:pt>
              </c:strCache>
            </c:strRef>
          </c:tx>
          <c:spPr>
            <a:solidFill>
              <a:srgbClr val="EBC937">
                <a:alpha val="5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Freshness risk</c:v>
                </c:pt>
                <c:pt idx="1">
                  <c:v>Stability risk</c:v>
                </c:pt>
                <c:pt idx="2">
                  <c:v>Management risk</c:v>
                </c:pt>
                <c:pt idx="3">
                  <c:v>Activity risk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78F-804A-98C0-2EFA001BBA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1358545104"/>
        <c:axId val="1358370032"/>
      </c:barChart>
      <c:catAx>
        <c:axId val="1358545104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358370032"/>
        <c:crosses val="autoZero"/>
        <c:auto val="1"/>
        <c:lblAlgn val="ctr"/>
        <c:lblOffset val="100"/>
        <c:noMultiLvlLbl val="0"/>
      </c:catAx>
      <c:valAx>
        <c:axId val="1358370032"/>
        <c:scaling>
          <c:orientation val="minMax"/>
          <c:max val="1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60000"/>
                  <a:lumOff val="40000"/>
                  <a:alpha val="3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358545104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9604363196085568"/>
          <c:w val="1"/>
          <c:h val="6.8688680738566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F400D1-FA8E-6548-A590-873477C843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4962C3-51DB-5B49-AE33-9436051173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255C68-584F-174D-BB81-51BF91708794}" type="datetimeFigureOut">
              <a:rPr lang="en-US" smtClean="0"/>
              <a:t>5/23/25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633DF3-39D0-BC4B-8900-A41729E59C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735CF-6CE3-3041-89CE-FA86F745DE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955B2-A2D5-2846-95B1-99C033D9F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016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DAAC4-819D-C544-9EA1-C73624CFD70B}" type="datetimeFigureOut">
              <a:rPr lang="en-US" smtClean="0"/>
              <a:t>5/23/25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8DED6-61EF-5240-95D8-926F20A9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98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3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88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49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91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Telec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D4EE728-E82E-704D-ADEB-24FAC51A50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9833"/>
            <a:ext cx="12192000" cy="68757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BFBDC1-0F88-404F-8878-DA6B9775F7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F298E3-4E90-9E47-86B5-57AC257443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414" y="2937600"/>
            <a:ext cx="8486893" cy="366712"/>
          </a:xfrm>
          <a:prstGeom prst="rect">
            <a:avLst/>
          </a:prstGeom>
        </p:spPr>
        <p:txBody>
          <a:bodyPr wrap="none"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>
                <a:solidFill>
                  <a:srgbClr val="DFC123"/>
                </a:solidFill>
              </a:defRPr>
            </a:lvl2pPr>
            <a:lvl3pPr marL="914400" indent="0">
              <a:buNone/>
              <a:defRPr>
                <a:solidFill>
                  <a:srgbClr val="DFC123"/>
                </a:solidFill>
              </a:defRPr>
            </a:lvl3pPr>
            <a:lvl4pPr marL="1371600" indent="0">
              <a:buNone/>
              <a:defRPr>
                <a:solidFill>
                  <a:srgbClr val="DFC123"/>
                </a:solidFill>
              </a:defRPr>
            </a:lvl4pPr>
            <a:lvl5pPr marL="1828800" indent="0">
              <a:buNone/>
              <a:defRPr>
                <a:solidFill>
                  <a:srgbClr val="DFC123"/>
                </a:solidFill>
              </a:defRPr>
            </a:lvl5pPr>
          </a:lstStyle>
          <a:p>
            <a:pPr lvl="0"/>
            <a:r>
              <a:rPr lang="en-US" dirty="0"/>
              <a:t>Client name - System 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7C6FE27-98CB-9247-98B6-B1989EF943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5415" y="3319200"/>
            <a:ext cx="8486892" cy="344488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presentation subject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0D60B5C-8D30-9A43-A2F0-A420A72384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76161" y="6525935"/>
            <a:ext cx="1146147" cy="257763"/>
          </a:xfrm>
          <a:prstGeom prst="rect">
            <a:avLst/>
          </a:prstGeom>
        </p:spPr>
        <p:txBody>
          <a:bodyPr wrap="none" rIns="0">
            <a:spAutoFit/>
          </a:bodyPr>
          <a:lstStyle>
            <a:lvl1pPr marL="0" indent="0" algn="r">
              <a:buNone/>
              <a:defRPr sz="1000" b="1" cap="all" baseline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REPORT DATE</a:t>
            </a:r>
          </a:p>
        </p:txBody>
      </p:sp>
    </p:spTree>
    <p:extLst>
      <p:ext uri="{BB962C8B-B14F-4D97-AF65-F5344CB8AC3E}">
        <p14:creationId xmlns:p14="http://schemas.microsoft.com/office/powerpoint/2010/main" val="4182363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0CA7ACA-36F1-CC4B-B88F-E30BC3BB7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0E661-2568-014D-9679-50866771DD38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E177DEE-B705-3E43-89AC-7B3420354C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FC6343-20BF-144E-82D5-AAFFD46B94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1934A-DE0A-C841-9479-688B6BBD602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5450" y="1366838"/>
            <a:ext cx="5421313" cy="4950149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DA720B1-8ADB-B746-A933-6029EBDCC50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45667" y="1366837"/>
            <a:ext cx="5421313" cy="4950150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990561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02F3CE-3A89-6048-9903-A3ECEDE9519E}"/>
              </a:ext>
            </a:extLst>
          </p:cNvPr>
          <p:cNvSpPr/>
          <p:nvPr userDrawn="1"/>
        </p:nvSpPr>
        <p:spPr>
          <a:xfrm>
            <a:off x="6092456" y="857977"/>
            <a:ext cx="6099544" cy="60095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4A2A52-2842-B847-AEC4-CBD2BA3484C4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9C73C1F-AEDD-7D45-8181-915FDFA101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9CA1143-6585-1C41-BCC0-F6D8645487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655483-73D5-1842-B980-1CB68BC0E61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5450" y="1366838"/>
            <a:ext cx="5421313" cy="4950149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502811-F846-1F49-AD36-092A6CA4C35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45667" y="1366837"/>
            <a:ext cx="5421313" cy="4950150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3317707-F6BD-BC43-AFE4-EF3A58BA0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94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AB487C9-ECA1-B54D-8C96-3D8551EC5901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FA66B3B-E195-4A46-97EC-4F5B8E0BC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163FBFA-31D9-6B47-A169-FE02B1144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C84D26-9EDC-F949-AC1A-A72B1BBE389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5304" y="1366988"/>
            <a:ext cx="3548218" cy="4950000"/>
          </a:xfrm>
        </p:spPr>
        <p:txBody>
          <a:bodyPr lIns="90000" tIns="468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3817169C-C0BF-0A40-9984-FECFBA08563F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332642" y="1366988"/>
            <a:ext cx="3548218" cy="4950000"/>
          </a:xfrm>
        </p:spPr>
        <p:txBody>
          <a:bodyPr lIns="90000" tIns="468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6FEB4DC9-D693-9443-81DF-3152226B193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97449" y="1366988"/>
            <a:ext cx="3548218" cy="4950000"/>
          </a:xfrm>
        </p:spPr>
        <p:txBody>
          <a:bodyPr lIns="90000" tIns="468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5A2829-FFCA-D14F-91DA-F2D5FAE26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65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AB487C9-ECA1-B54D-8C96-3D8551EC5901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FA66B3B-E195-4A46-97EC-4F5B8E0BC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163FBFA-31D9-6B47-A169-FE02B1144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A7E353-A588-4F4A-90F0-66ACD582169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18715" y="1366988"/>
            <a:ext cx="3526952" cy="4950000"/>
          </a:xfrm>
          <a:prstGeom prst="rect">
            <a:avLst/>
          </a:prstGeom>
        </p:spPr>
        <p:txBody>
          <a:bodyPr wrap="square" lIns="0" rIns="0" bIns="46800" anchor="ctr"/>
          <a:lstStyle>
            <a:lvl1pPr marL="0" indent="0" algn="ctr">
              <a:buNone/>
              <a:defRPr lang="en-US" sz="1400" b="0">
                <a:solidFill>
                  <a:schemeClr val="tx2"/>
                </a:solidFill>
              </a:defRPr>
            </a:lvl1pPr>
          </a:lstStyle>
          <a:p>
            <a:pPr marL="228600" lvl="0" indent="-228600">
              <a:lnSpc>
                <a:spcPct val="114000"/>
              </a:lnSpc>
            </a:pPr>
            <a:r>
              <a:rPr lang="en-US" dirty="0"/>
              <a:t>Insert a picture here. </a:t>
            </a:r>
            <a:br>
              <a:rPr lang="en-US" dirty="0"/>
            </a:br>
            <a:r>
              <a:rPr lang="en-US" dirty="0"/>
              <a:t>The picture will be cropped to placeholder.</a:t>
            </a:r>
            <a:br>
              <a:rPr lang="en-US" dirty="0"/>
            </a:br>
            <a:r>
              <a:rPr lang="en-US" dirty="0"/>
              <a:t>The position can be set via picture settings.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0930E766-BD21-724F-ADBE-C3AA43F4CD8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5304" y="1366988"/>
            <a:ext cx="3548218" cy="4950000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F11B0C39-D009-B544-B7E4-F06D9BA4A5A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332642" y="1366988"/>
            <a:ext cx="3548218" cy="4950000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D44F31D-ED30-0B48-8DF3-597B351FA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11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A208878-2260-3E4C-BBF0-1ABC5DE8530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18713" y="1366988"/>
            <a:ext cx="3526953" cy="49514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a picture here. </a:t>
            </a:r>
            <a:br>
              <a:rPr lang="en-US" dirty="0"/>
            </a:br>
            <a:r>
              <a:rPr lang="en-US" dirty="0"/>
              <a:t>The picture will be cropped to placeholder size.</a:t>
            </a:r>
            <a:br>
              <a:rPr lang="en-US" dirty="0"/>
            </a:br>
            <a:r>
              <a:rPr lang="en-US" dirty="0"/>
              <a:t>The position can be set via picture settings.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2F1FF5-0CB8-5244-87C9-8C167EB6734D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89E72B-8537-DA46-B51A-1764BAD110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CAD90D6-8AB2-DE4E-A1B2-D53B38CD25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1AE6A-17BD-3C43-B24D-A3D22CFBB4A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14372" y="1366988"/>
            <a:ext cx="7345113" cy="4951412"/>
          </a:xfrm>
        </p:spPr>
        <p:txBody>
          <a:bodyPr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1EFC51B-F0FA-CF4B-AC2A-30474AC39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83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ic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E4B9930-CD1C-CA44-8C43-D95C6097D120}"/>
              </a:ext>
            </a:extLst>
          </p:cNvPr>
          <p:cNvSpPr/>
          <p:nvPr userDrawn="1"/>
        </p:nvSpPr>
        <p:spPr>
          <a:xfrm>
            <a:off x="4989841" y="5698067"/>
            <a:ext cx="7202159" cy="1159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564C0-5D9C-5145-B29A-05DCBD35ED69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F98EE3B-D03A-DD43-A8E2-3C5AB37DAA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A393E49-A939-1E42-9494-C19B9F240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01FCD5-EE6E-3543-8FD5-9B4F7C1A74C1}"/>
              </a:ext>
            </a:extLst>
          </p:cNvPr>
          <p:cNvSpPr/>
          <p:nvPr userDrawn="1"/>
        </p:nvSpPr>
        <p:spPr>
          <a:xfrm>
            <a:off x="0" y="5505561"/>
            <a:ext cx="4253241" cy="7867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ECB82676-C1C3-D348-AF83-1EF35EDE36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83832" y="5908297"/>
            <a:ext cx="984550" cy="199737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IIIII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835C75AB-59F9-834C-8767-A3EB61616D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234754" y="5695488"/>
            <a:ext cx="482705" cy="198320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#.#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430E3A36-E8DA-6C49-9EB1-E22666F652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373" y="5798438"/>
            <a:ext cx="2397600" cy="223200"/>
          </a:xfrm>
          <a:prstGeom prst="rect">
            <a:avLst/>
          </a:prstGeom>
          <a:noFill/>
        </p:spPr>
        <p:txBody>
          <a:bodyPr wrap="square" lIns="0" tIns="0" rIns="90000" bIns="0" anchor="ctr">
            <a:spAutoFit/>
          </a:bodyPr>
          <a:lstStyle>
            <a:lvl1pPr marL="0" indent="0" algn="l">
              <a:lnSpc>
                <a:spcPct val="9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metric name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AD301B-75B6-8D48-80C0-A4199B9A02BF}"/>
              </a:ext>
            </a:extLst>
          </p:cNvPr>
          <p:cNvSpPr/>
          <p:nvPr userDrawn="1"/>
        </p:nvSpPr>
        <p:spPr>
          <a:xfrm>
            <a:off x="2517735" y="859129"/>
            <a:ext cx="1721491" cy="4674369"/>
          </a:xfrm>
          <a:prstGeom prst="rect">
            <a:avLst/>
          </a:prstGeom>
          <a:gradFill>
            <a:gsLst>
              <a:gs pos="10000">
                <a:srgbClr val="AFB9C2">
                  <a:alpha val="1000"/>
                </a:srgbClr>
              </a:gs>
              <a:gs pos="90000">
                <a:srgbClr val="AFB9C2">
                  <a:alpha val="0"/>
                </a:srgbClr>
              </a:gs>
              <a:gs pos="50000">
                <a:srgbClr val="AFB9C2">
                  <a:alpha val="25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E1BDCF-5BFE-FE49-A911-63130C874BA0}"/>
              </a:ext>
            </a:extLst>
          </p:cNvPr>
          <p:cNvSpPr/>
          <p:nvPr userDrawn="1"/>
        </p:nvSpPr>
        <p:spPr>
          <a:xfrm>
            <a:off x="2515428" y="860920"/>
            <a:ext cx="1715709" cy="4644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7677BE5-1E8F-1041-94D8-7FE480E767C2}"/>
              </a:ext>
            </a:extLst>
          </p:cNvPr>
          <p:cNvCxnSpPr>
            <a:cxnSpLocks/>
          </p:cNvCxnSpPr>
          <p:nvPr userDrawn="1"/>
        </p:nvCxnSpPr>
        <p:spPr>
          <a:xfrm>
            <a:off x="4246367" y="1366988"/>
            <a:ext cx="0" cy="4025055"/>
          </a:xfrm>
          <a:prstGeom prst="line">
            <a:avLst/>
          </a:prstGeom>
          <a:ln w="19050">
            <a:solidFill>
              <a:srgbClr val="AFB9C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AF313A3-FEEC-CE41-9CC2-83C432778B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27221" y="5734485"/>
            <a:ext cx="466644" cy="15932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200" b="0">
                <a:solidFill>
                  <a:srgbClr val="B2BECD"/>
                </a:solidFill>
              </a:defRPr>
            </a:lvl1pPr>
          </a:lstStyle>
          <a:p>
            <a:pPr lvl="0"/>
            <a:r>
              <a:rPr lang="en-US" dirty="0"/>
              <a:t>+-#.##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D34E09-B672-CF47-8451-5270CB616A87}"/>
              </a:ext>
            </a:extLst>
          </p:cNvPr>
          <p:cNvSpPr/>
          <p:nvPr userDrawn="1"/>
        </p:nvSpPr>
        <p:spPr>
          <a:xfrm>
            <a:off x="4255741" y="5505560"/>
            <a:ext cx="7936259" cy="503364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9B80F2-D674-0E4C-842B-7A30702B1C06}"/>
              </a:ext>
            </a:extLst>
          </p:cNvPr>
          <p:cNvSpPr/>
          <p:nvPr userDrawn="1"/>
        </p:nvSpPr>
        <p:spPr>
          <a:xfrm>
            <a:off x="9343381" y="5238893"/>
            <a:ext cx="2848620" cy="1306286"/>
          </a:xfrm>
          <a:prstGeom prst="rect">
            <a:avLst/>
          </a:prstGeom>
          <a:gradFill>
            <a:gsLst>
              <a:gs pos="100000">
                <a:schemeClr val="bg2"/>
              </a:gs>
              <a:gs pos="0">
                <a:schemeClr val="bg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3F50C4B-7039-1045-AB59-6FDD08E2573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14372" y="1366988"/>
            <a:ext cx="3354895" cy="3954086"/>
          </a:xfrm>
        </p:spPr>
        <p:txBody>
          <a:bodyPr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C4B0E93E-75EE-6A4B-8272-3D8D30E3A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64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ic overview - Qualit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E4B9930-CD1C-CA44-8C43-D95C6097D120}"/>
              </a:ext>
            </a:extLst>
          </p:cNvPr>
          <p:cNvSpPr/>
          <p:nvPr userDrawn="1"/>
        </p:nvSpPr>
        <p:spPr>
          <a:xfrm>
            <a:off x="4989841" y="5698067"/>
            <a:ext cx="7202159" cy="1159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564C0-5D9C-5145-B29A-05DCBD35ED69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F98EE3B-D03A-DD43-A8E2-3C5AB37DAA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A393E49-A939-1E42-9494-C19B9F240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01FCD5-EE6E-3543-8FD5-9B4F7C1A74C1}"/>
              </a:ext>
            </a:extLst>
          </p:cNvPr>
          <p:cNvSpPr/>
          <p:nvPr userDrawn="1"/>
        </p:nvSpPr>
        <p:spPr>
          <a:xfrm>
            <a:off x="0" y="5505561"/>
            <a:ext cx="4253241" cy="7867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ECB82676-C1C3-D348-AF83-1EF35EDE36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83832" y="5908297"/>
            <a:ext cx="984550" cy="199737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IIIII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835C75AB-59F9-834C-8767-A3EB61616D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234754" y="5695488"/>
            <a:ext cx="482705" cy="198320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#.#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430E3A36-E8DA-6C49-9EB1-E22666F652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373" y="5799858"/>
            <a:ext cx="2397600" cy="223200"/>
          </a:xfrm>
          <a:prstGeom prst="rect">
            <a:avLst/>
          </a:prstGeom>
          <a:noFill/>
        </p:spPr>
        <p:txBody>
          <a:bodyPr vert="horz" wrap="square" lIns="0" tIns="0" rIns="90000" bIns="0" rtlCol="0" anchor="ctr">
            <a:spAutoFit/>
          </a:bodyPr>
          <a:lstStyle>
            <a:lvl1pPr marL="0" indent="0">
              <a:lnSpc>
                <a:spcPct val="90000"/>
              </a:lnSpc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85750" lvl="0" indent="-285750"/>
            <a:r>
              <a:rPr lang="en-US" dirty="0"/>
              <a:t>metric name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7677BE5-1E8F-1041-94D8-7FE480E767C2}"/>
              </a:ext>
            </a:extLst>
          </p:cNvPr>
          <p:cNvCxnSpPr>
            <a:cxnSpLocks/>
          </p:cNvCxnSpPr>
          <p:nvPr userDrawn="1"/>
        </p:nvCxnSpPr>
        <p:spPr>
          <a:xfrm>
            <a:off x="522333" y="1488831"/>
            <a:ext cx="0" cy="3903212"/>
          </a:xfrm>
          <a:prstGeom prst="line">
            <a:avLst/>
          </a:prstGeom>
          <a:ln w="19050">
            <a:solidFill>
              <a:srgbClr val="AFB9C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AF313A3-FEEC-CE41-9CC2-83C432778B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27221" y="5734485"/>
            <a:ext cx="466644" cy="15932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200" b="0">
                <a:solidFill>
                  <a:srgbClr val="B2BECD"/>
                </a:solidFill>
              </a:defRPr>
            </a:lvl1pPr>
          </a:lstStyle>
          <a:p>
            <a:pPr lvl="0"/>
            <a:r>
              <a:rPr lang="en-US" dirty="0"/>
              <a:t>+-#.##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D34E09-B672-CF47-8451-5270CB616A87}"/>
              </a:ext>
            </a:extLst>
          </p:cNvPr>
          <p:cNvSpPr/>
          <p:nvPr userDrawn="1"/>
        </p:nvSpPr>
        <p:spPr>
          <a:xfrm>
            <a:off x="4255741" y="5505560"/>
            <a:ext cx="7936259" cy="503364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9B80F2-D674-0E4C-842B-7A30702B1C06}"/>
              </a:ext>
            </a:extLst>
          </p:cNvPr>
          <p:cNvSpPr/>
          <p:nvPr userDrawn="1"/>
        </p:nvSpPr>
        <p:spPr>
          <a:xfrm>
            <a:off x="9343381" y="5238893"/>
            <a:ext cx="2848620" cy="1306286"/>
          </a:xfrm>
          <a:prstGeom prst="rect">
            <a:avLst/>
          </a:prstGeom>
          <a:gradFill>
            <a:gsLst>
              <a:gs pos="100000">
                <a:schemeClr val="bg2"/>
              </a:gs>
              <a:gs pos="0">
                <a:schemeClr val="bg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3F50C4B-7039-1045-AB59-6FDD08E2573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14372" y="1366988"/>
            <a:ext cx="11231295" cy="3954086"/>
          </a:xfrm>
        </p:spPr>
        <p:txBody>
          <a:bodyPr lIns="18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F9FF7DA-17F8-2241-8F5E-D615FB44F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28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 gener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F570A5C-1465-F949-AFD7-E381D9043B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49"/>
            <a:ext cx="12192000" cy="686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565017-894C-E344-A8B5-B1F451E1E1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200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slide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EA732E99-E093-BA43-9D65-ED4C138D063D}"/>
              </a:ext>
            </a:extLst>
          </p:cNvPr>
          <p:cNvSpPr txBox="1">
            <a:spLocks/>
          </p:cNvSpPr>
          <p:nvPr userDrawn="1"/>
        </p:nvSpPr>
        <p:spPr>
          <a:xfrm>
            <a:off x="1869429" y="1504098"/>
            <a:ext cx="2881289" cy="216792"/>
          </a:xfrm>
          <a:prstGeom prst="rect">
            <a:avLst/>
          </a:prstGeom>
        </p:spPr>
        <p:txBody>
          <a:bodyPr wrap="square" tIns="0" bIns="0" anchor="t">
            <a:noAutofit/>
          </a:bodyPr>
          <a:lstStyle>
            <a:defPPr>
              <a:defRPr lang="en-US"/>
            </a:defPPr>
            <a:lvl1pPr marL="228600" lvl="0" indent="-228600">
              <a:lnSpc>
                <a:spcPct val="80000"/>
              </a:lnSpc>
              <a:spcBef>
                <a:spcPts val="1000"/>
              </a:spcBef>
              <a:buFont typeface="Arial"/>
              <a:buNone/>
              <a:defRPr sz="2000" b="0">
                <a:solidFill>
                  <a:srgbClr val="AFB9C2"/>
                </a:solidFill>
                <a:ea typeface="TheSans B6 SemiBold" charset="0"/>
                <a:cs typeface="TheSans B6 SemiBold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 algn="l"/>
            <a:r>
              <a:rPr lang="en-US" sz="2400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Presented </a:t>
            </a:r>
            <a:r>
              <a:rPr lang="en-US" sz="2400" b="0" i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by</a:t>
            </a:r>
            <a:endParaRPr lang="en-US" sz="2400" b="1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240597-FB20-6A42-8EA6-4B770828805B}"/>
              </a:ext>
            </a:extLst>
          </p:cNvPr>
          <p:cNvSpPr/>
          <p:nvPr userDrawn="1"/>
        </p:nvSpPr>
        <p:spPr>
          <a:xfrm>
            <a:off x="6096000" y="853201"/>
            <a:ext cx="6095999" cy="6012750"/>
          </a:xfrm>
          <a:prstGeom prst="rect">
            <a:avLst/>
          </a:prstGeom>
          <a:gradFill>
            <a:gsLst>
              <a:gs pos="0">
                <a:srgbClr val="DFC101"/>
              </a:gs>
              <a:gs pos="30000">
                <a:schemeClr val="accent2">
                  <a:alpha val="85000"/>
                </a:schemeClr>
              </a:gs>
              <a:gs pos="100000">
                <a:schemeClr val="accent2">
                  <a:alpha val="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12D71D-5C15-3F47-9ACB-1C4A8CF8A4B8}"/>
              </a:ext>
            </a:extLst>
          </p:cNvPr>
          <p:cNvCxnSpPr/>
          <p:nvPr userDrawn="1"/>
        </p:nvCxnSpPr>
        <p:spPr>
          <a:xfrm>
            <a:off x="6096000" y="853201"/>
            <a:ext cx="0" cy="4067142"/>
          </a:xfrm>
          <a:prstGeom prst="line">
            <a:avLst/>
          </a:prstGeom>
          <a:ln w="15875">
            <a:gradFill>
              <a:gsLst>
                <a:gs pos="19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80D622-8466-B04C-8DFD-B730E797EA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35666" y="219527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56FEDB43-2B74-1B40-B33C-A25AAD8DD99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35666" y="380880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18E3A589-B95B-D14B-8B35-827248735B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666" y="40788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FBC5404-48F5-3F4D-9830-C71054E2212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666" y="2663507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2B2F3057-76A4-6B43-818A-38CCFBF40B3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35666" y="3000701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F444726-1D68-A94E-B387-A55930D429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35666" y="3468938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13CFE9D-2F23-0946-B34E-FF8D67DEBB0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5666" y="461520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AEE56BA-F636-814A-A890-4BBAAE750F4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935666" y="48852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9813E48C-419C-714D-8526-2AA43F81E7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935666" y="542160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4D4FD237-047E-9B4E-8E24-7614DA39C6D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935666" y="56916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D1CEA7-9339-3848-B2B0-9A6116B9924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35665" y="2464345"/>
            <a:ext cx="3691928" cy="201426"/>
          </a:xfrm>
        </p:spPr>
        <p:txBody>
          <a:bodyPr vert="horz" wrap="none" lIns="0" tIns="0" rIns="0" bIns="0" rtlCol="0">
            <a:noAutofit/>
          </a:bodyPr>
          <a:lstStyle>
            <a:lvl1pPr marL="0" indent="0">
              <a:buNone/>
              <a:defRPr lang="en-US" sz="1400" dirty="0">
                <a:solidFill>
                  <a:srgbClr val="B3BECD"/>
                </a:solidFill>
              </a:defRPr>
            </a:lvl1pPr>
          </a:lstStyle>
          <a:p>
            <a:pPr marL="285750" lvl="0" indent="-285750"/>
            <a:r>
              <a:rPr lang="en-US" dirty="0"/>
              <a:t>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6C3551FB-2F8C-B345-A30C-01137E5F31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35665" y="3265605"/>
            <a:ext cx="3691928" cy="201426"/>
          </a:xfrm>
        </p:spPr>
        <p:txBody>
          <a:bodyPr vert="horz" wrap="none" lIns="0" tIns="0" rIns="0" bIns="0" rtlCol="0">
            <a:noAutofit/>
          </a:bodyPr>
          <a:lstStyle>
            <a:lvl1pPr marL="0" indent="0">
              <a:buNone/>
              <a:defRPr lang="en-US" sz="1400" dirty="0">
                <a:solidFill>
                  <a:srgbClr val="B3BECD"/>
                </a:solidFill>
              </a:defRPr>
            </a:lvl1pPr>
          </a:lstStyle>
          <a:p>
            <a:pPr marL="285750" lvl="0" indent="-285750"/>
            <a:r>
              <a:rPr lang="en-US" dirty="0"/>
              <a:t>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AAEDB36D-8075-864A-96B7-0874A12793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35666" y="42768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EB7E0FE4-1626-7944-B91A-5691F58586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35666" y="50832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14A15AB8-FF15-5A48-948F-7B9B55B0F0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35666" y="58896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B688E3D0-C02A-B94C-A130-548294B8E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chemeClr val="bg1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80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Defau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B226EB-715A-5F46-819A-D97E86613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68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796445-AFA9-D44D-80A5-7B00312D6B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3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ve levels – Maintainabi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1389AAB-7EAB-2BCE-EF27-38E7BCB93625}"/>
              </a:ext>
            </a:extLst>
          </p:cNvPr>
          <p:cNvSpPr/>
          <p:nvPr userDrawn="1"/>
        </p:nvSpPr>
        <p:spPr>
          <a:xfrm>
            <a:off x="540685" y="2101058"/>
            <a:ext cx="11068220" cy="77633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F13346-4B42-9F09-0053-A9BED105047A}"/>
              </a:ext>
            </a:extLst>
          </p:cNvPr>
          <p:cNvSpPr/>
          <p:nvPr userDrawn="1"/>
        </p:nvSpPr>
        <p:spPr>
          <a:xfrm>
            <a:off x="525694" y="2026652"/>
            <a:ext cx="11098199" cy="853915"/>
          </a:xfrm>
          <a:prstGeom prst="rect">
            <a:avLst/>
          </a:prstGeom>
          <a:gradFill>
            <a:gsLst>
              <a:gs pos="90000">
                <a:srgbClr val="F7F9FC">
                  <a:alpha val="0"/>
                </a:srgbClr>
              </a:gs>
              <a:gs pos="11000">
                <a:schemeClr val="bg2">
                  <a:alpha val="0"/>
                </a:schemeClr>
              </a:gs>
              <a:gs pos="3000">
                <a:schemeClr val="bg2"/>
              </a:gs>
              <a:gs pos="97000">
                <a:schemeClr val="bg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1C024B4-A888-6074-86D4-D86B016E0171}"/>
              </a:ext>
            </a:extLst>
          </p:cNvPr>
          <p:cNvCxnSpPr>
            <a:cxnSpLocks/>
          </p:cNvCxnSpPr>
          <p:nvPr userDrawn="1"/>
        </p:nvCxnSpPr>
        <p:spPr>
          <a:xfrm>
            <a:off x="540689" y="2877393"/>
            <a:ext cx="11068215" cy="0"/>
          </a:xfrm>
          <a:prstGeom prst="line">
            <a:avLst/>
          </a:prstGeom>
          <a:ln w="19050" cmpd="sng">
            <a:solidFill>
              <a:srgbClr val="C4CCD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864A3-F6DC-434B-B5BE-5F14C8CEA463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C299468-581B-CC41-8897-C7E158318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/>
              <a:t>INSERT PRESENTATION SECTION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A8B0682-F79C-014E-BF74-DADFA39ECD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Insert key slide message</a:t>
            </a: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64DEC668-5250-1B4C-B969-8FC04E1B6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50EC08-DA20-234C-8634-75139A0144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3013020"/>
            <a:ext cx="7135680" cy="330498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/>
              <a:t>Insert content text (headers in bold)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119D16-1B43-83B4-AAC8-3F62CE8DD7EA}"/>
              </a:ext>
            </a:extLst>
          </p:cNvPr>
          <p:cNvSpPr/>
          <p:nvPr userDrawn="1"/>
        </p:nvSpPr>
        <p:spPr bwMode="auto">
          <a:xfrm rot="5400000">
            <a:off x="1548588" y="957613"/>
            <a:ext cx="195321" cy="2211125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27916A-C3C6-004B-AECE-7FDC1C99337B}"/>
              </a:ext>
            </a:extLst>
          </p:cNvPr>
          <p:cNvSpPr/>
          <p:nvPr userDrawn="1"/>
        </p:nvSpPr>
        <p:spPr bwMode="auto">
          <a:xfrm rot="5400000">
            <a:off x="3758269" y="959055"/>
            <a:ext cx="195321" cy="2208241"/>
          </a:xfrm>
          <a:prstGeom prst="rect">
            <a:avLst/>
          </a:prstGeom>
          <a:solidFill>
            <a:srgbClr val="DAE2EB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B1625B-745E-62D9-BD2A-55957EA061A3}"/>
              </a:ext>
            </a:extLst>
          </p:cNvPr>
          <p:cNvSpPr/>
          <p:nvPr userDrawn="1"/>
        </p:nvSpPr>
        <p:spPr bwMode="auto">
          <a:xfrm rot="5400000">
            <a:off x="8182546" y="951652"/>
            <a:ext cx="195321" cy="2223047"/>
          </a:xfrm>
          <a:prstGeom prst="rect">
            <a:avLst/>
          </a:prstGeom>
          <a:solidFill>
            <a:srgbClr val="697C8E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FA4D38-4E21-D4C5-440B-8F86DC2718F7}"/>
              </a:ext>
            </a:extLst>
          </p:cNvPr>
          <p:cNvSpPr/>
          <p:nvPr userDrawn="1"/>
        </p:nvSpPr>
        <p:spPr bwMode="auto">
          <a:xfrm rot="5400000">
            <a:off x="10398054" y="959190"/>
            <a:ext cx="195321" cy="2207971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F30B0-F038-9819-805C-8B583196DFC5}"/>
              </a:ext>
            </a:extLst>
          </p:cNvPr>
          <p:cNvSpPr/>
          <p:nvPr userDrawn="1"/>
        </p:nvSpPr>
        <p:spPr bwMode="auto">
          <a:xfrm rot="5400000">
            <a:off x="5966706" y="958857"/>
            <a:ext cx="195321" cy="2208636"/>
          </a:xfrm>
          <a:prstGeom prst="rect">
            <a:avLst/>
          </a:prstGeom>
          <a:solidFill>
            <a:srgbClr val="B3BEC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9642B4-94D7-E002-5F8F-4B21E3C2B65C}"/>
              </a:ext>
            </a:extLst>
          </p:cNvPr>
          <p:cNvGrpSpPr/>
          <p:nvPr userDrawn="1"/>
        </p:nvGrpSpPr>
        <p:grpSpPr>
          <a:xfrm>
            <a:off x="11006327" y="810077"/>
            <a:ext cx="594110" cy="850933"/>
            <a:chOff x="10569980" y="810077"/>
            <a:chExt cx="594110" cy="85093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4E37F83-14A0-0B68-AAEB-CA6647EFED37}"/>
                </a:ext>
              </a:extLst>
            </p:cNvPr>
            <p:cNvSpPr/>
            <p:nvPr/>
          </p:nvSpPr>
          <p:spPr>
            <a:xfrm>
              <a:off x="10616419" y="833977"/>
              <a:ext cx="234759" cy="36874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190500" dist="38100" dir="8100000" algn="tr" rotWithShape="0">
                <a:prstClr val="black">
                  <a:alpha val="4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711BE83-E5FD-6BD3-812A-5637E13953A8}"/>
                </a:ext>
              </a:extLst>
            </p:cNvPr>
            <p:cNvSpPr/>
            <p:nvPr/>
          </p:nvSpPr>
          <p:spPr>
            <a:xfrm>
              <a:off x="10569980" y="810137"/>
              <a:ext cx="590530" cy="47139"/>
            </a:xfrm>
            <a:custGeom>
              <a:avLst/>
              <a:gdLst>
                <a:gd name="connsiteX0" fmla="*/ 48742 w 590530"/>
                <a:gd name="connsiteY0" fmla="*/ 0 h 47139"/>
                <a:gd name="connsiteX1" fmla="*/ 541788 w 590530"/>
                <a:gd name="connsiteY1" fmla="*/ 0 h 47139"/>
                <a:gd name="connsiteX2" fmla="*/ 587073 w 590530"/>
                <a:gd name="connsiteY2" fmla="*/ 30017 h 47139"/>
                <a:gd name="connsiteX3" fmla="*/ 590530 w 590530"/>
                <a:gd name="connsiteY3" fmla="*/ 47139 h 47139"/>
                <a:gd name="connsiteX4" fmla="*/ 0 w 590530"/>
                <a:gd name="connsiteY4" fmla="*/ 47139 h 47139"/>
                <a:gd name="connsiteX5" fmla="*/ 3457 w 590530"/>
                <a:gd name="connsiteY5" fmla="*/ 30017 h 47139"/>
                <a:gd name="connsiteX6" fmla="*/ 48742 w 590530"/>
                <a:gd name="connsiteY6" fmla="*/ 0 h 4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0530" h="47139">
                  <a:moveTo>
                    <a:pt x="48742" y="0"/>
                  </a:moveTo>
                  <a:lnTo>
                    <a:pt x="541788" y="0"/>
                  </a:lnTo>
                  <a:cubicBezTo>
                    <a:pt x="562145" y="0"/>
                    <a:pt x="579612" y="12377"/>
                    <a:pt x="587073" y="30017"/>
                  </a:cubicBezTo>
                  <a:lnTo>
                    <a:pt x="590530" y="47139"/>
                  </a:lnTo>
                  <a:lnTo>
                    <a:pt x="0" y="47139"/>
                  </a:lnTo>
                  <a:lnTo>
                    <a:pt x="3457" y="30017"/>
                  </a:lnTo>
                  <a:cubicBezTo>
                    <a:pt x="10918" y="12377"/>
                    <a:pt x="28385" y="0"/>
                    <a:pt x="48742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DCB0456-FBFD-F1A5-7BB5-98B8476CCA93}"/>
                </a:ext>
              </a:extLst>
            </p:cNvPr>
            <p:cNvSpPr/>
            <p:nvPr/>
          </p:nvSpPr>
          <p:spPr>
            <a:xfrm>
              <a:off x="10587816" y="810077"/>
              <a:ext cx="576274" cy="850933"/>
            </a:xfrm>
            <a:custGeom>
              <a:avLst/>
              <a:gdLst>
                <a:gd name="connsiteX0" fmla="*/ 24556 w 576274"/>
                <a:gd name="connsiteY0" fmla="*/ 0 h 850933"/>
                <a:gd name="connsiteX1" fmla="*/ 28104 w 576274"/>
                <a:gd name="connsiteY1" fmla="*/ 0 h 850933"/>
                <a:gd name="connsiteX2" fmla="*/ 329430 w 576274"/>
                <a:gd name="connsiteY2" fmla="*/ 0 h 850933"/>
                <a:gd name="connsiteX3" fmla="*/ 527126 w 576274"/>
                <a:gd name="connsiteY3" fmla="*/ 0 h 850933"/>
                <a:gd name="connsiteX4" fmla="*/ 572411 w 576274"/>
                <a:gd name="connsiteY4" fmla="*/ 30017 h 850933"/>
                <a:gd name="connsiteX5" fmla="*/ 575483 w 576274"/>
                <a:gd name="connsiteY5" fmla="*/ 45234 h 850933"/>
                <a:gd name="connsiteX6" fmla="*/ 575483 w 576274"/>
                <a:gd name="connsiteY6" fmla="*/ 572261 h 850933"/>
                <a:gd name="connsiteX7" fmla="*/ 576274 w 576274"/>
                <a:gd name="connsiteY7" fmla="*/ 573052 h 850933"/>
                <a:gd name="connsiteX8" fmla="*/ 576274 w 576274"/>
                <a:gd name="connsiteY8" fmla="*/ 850933 h 850933"/>
                <a:gd name="connsiteX9" fmla="*/ 300905 w 576274"/>
                <a:gd name="connsiteY9" fmla="*/ 575564 h 850933"/>
                <a:gd name="connsiteX10" fmla="*/ 295881 w 576274"/>
                <a:gd name="connsiteY10" fmla="*/ 575564 h 850933"/>
                <a:gd name="connsiteX11" fmla="*/ 20512 w 576274"/>
                <a:gd name="connsiteY11" fmla="*/ 850933 h 850933"/>
                <a:gd name="connsiteX12" fmla="*/ 20512 w 576274"/>
                <a:gd name="connsiteY12" fmla="*/ 575564 h 850933"/>
                <a:gd name="connsiteX13" fmla="*/ 19858 w 576274"/>
                <a:gd name="connsiteY13" fmla="*/ 575564 h 850933"/>
                <a:gd name="connsiteX14" fmla="*/ 19858 w 576274"/>
                <a:gd name="connsiteY14" fmla="*/ 43281 h 850933"/>
                <a:gd name="connsiteX15" fmla="*/ 17180 w 576274"/>
                <a:gd name="connsiteY15" fmla="*/ 30017 h 850933"/>
                <a:gd name="connsiteX16" fmla="*/ 0 w 576274"/>
                <a:gd name="connsiteY16" fmla="*/ 9154 h 850933"/>
                <a:gd name="connsiteX17" fmla="*/ 626 w 576274"/>
                <a:gd name="connsiteY17" fmla="*/ 8394 h 850933"/>
                <a:gd name="connsiteX18" fmla="*/ 19858 w 576274"/>
                <a:gd name="connsiteY18" fmla="*/ 2519 h 850933"/>
                <a:gd name="connsiteX19" fmla="*/ 19858 w 576274"/>
                <a:gd name="connsiteY19" fmla="*/ 1946 h 85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6274" h="850933">
                  <a:moveTo>
                    <a:pt x="24556" y="0"/>
                  </a:moveTo>
                  <a:lnTo>
                    <a:pt x="28104" y="0"/>
                  </a:lnTo>
                  <a:lnTo>
                    <a:pt x="329430" y="0"/>
                  </a:lnTo>
                  <a:lnTo>
                    <a:pt x="527126" y="0"/>
                  </a:lnTo>
                  <a:cubicBezTo>
                    <a:pt x="547483" y="0"/>
                    <a:pt x="564950" y="12377"/>
                    <a:pt x="572411" y="30017"/>
                  </a:cubicBezTo>
                  <a:lnTo>
                    <a:pt x="575483" y="45234"/>
                  </a:lnTo>
                  <a:lnTo>
                    <a:pt x="575483" y="572261"/>
                  </a:lnTo>
                  <a:lnTo>
                    <a:pt x="576274" y="573052"/>
                  </a:lnTo>
                  <a:lnTo>
                    <a:pt x="576274" y="850933"/>
                  </a:lnTo>
                  <a:lnTo>
                    <a:pt x="300905" y="575564"/>
                  </a:lnTo>
                  <a:lnTo>
                    <a:pt x="295881" y="575564"/>
                  </a:lnTo>
                  <a:lnTo>
                    <a:pt x="20512" y="850933"/>
                  </a:lnTo>
                  <a:lnTo>
                    <a:pt x="20512" y="575564"/>
                  </a:lnTo>
                  <a:lnTo>
                    <a:pt x="19858" y="575564"/>
                  </a:lnTo>
                  <a:lnTo>
                    <a:pt x="19858" y="43281"/>
                  </a:lnTo>
                  <a:lnTo>
                    <a:pt x="17180" y="30017"/>
                  </a:lnTo>
                  <a:lnTo>
                    <a:pt x="0" y="9154"/>
                  </a:lnTo>
                  <a:lnTo>
                    <a:pt x="626" y="8394"/>
                  </a:lnTo>
                  <a:lnTo>
                    <a:pt x="19858" y="2519"/>
                  </a:lnTo>
                  <a:lnTo>
                    <a:pt x="19858" y="1946"/>
                  </a:lnTo>
                  <a:close/>
                </a:path>
              </a:pathLst>
            </a:custGeom>
            <a:gradFill>
              <a:gsLst>
                <a:gs pos="81000">
                  <a:schemeClr val="tx2"/>
                </a:gs>
                <a:gs pos="55000">
                  <a:srgbClr val="394D60"/>
                </a:gs>
                <a:gs pos="0">
                  <a:srgbClr val="3F5771"/>
                </a:gs>
                <a:gs pos="13000">
                  <a:schemeClr val="tx2"/>
                </a:gs>
              </a:gsLst>
              <a:lin ang="5400000" scaled="0"/>
            </a:gradFill>
            <a:ln>
              <a:noFill/>
            </a:ln>
            <a:effectLst>
              <a:outerShdw blurRad="2540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 err="1">
                <a:solidFill>
                  <a:schemeClr val="bg1"/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C247D5E-E670-34AF-DF42-421FD37A7527}"/>
              </a:ext>
            </a:extLst>
          </p:cNvPr>
          <p:cNvSpPr txBox="1"/>
          <p:nvPr userDrawn="1"/>
        </p:nvSpPr>
        <p:spPr>
          <a:xfrm>
            <a:off x="10213630" y="924589"/>
            <a:ext cx="8130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alpha val="50000"/>
                  </a:schemeClr>
                </a:solidFill>
              </a:rPr>
              <a:t>SNAPSHOT 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F8B723-3138-94E0-50D1-42ABD67C94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98721" y="871382"/>
            <a:ext cx="442912" cy="144000"/>
          </a:xfrm>
        </p:spPr>
        <p:txBody>
          <a:bodyPr wrap="none" tIns="0" bIns="0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</a:t>
            </a:r>
            <a:endParaRPr lang="en-NL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71B52DB1-1BF8-95E7-0DE2-99D8E78CA3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098721" y="1030633"/>
            <a:ext cx="442912" cy="144000"/>
          </a:xfrm>
        </p:spPr>
        <p:txBody>
          <a:bodyPr wrap="none" tIns="0" bIns="0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200" b="1" cap="all" baseline="0">
                <a:solidFill>
                  <a:schemeClr val="bg1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MMM</a:t>
            </a:r>
            <a:endParaRPr lang="en-NL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7469CFBD-4AB0-5FB5-93CB-E2192E5AD39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98721" y="1189883"/>
            <a:ext cx="442912" cy="144000"/>
          </a:xfrm>
        </p:spPr>
        <p:txBody>
          <a:bodyPr wrap="none" tIns="0" bIns="0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200" b="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err="1"/>
              <a:t>YYYY</a:t>
            </a:r>
            <a:endParaRPr lang="en-N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E3AC85-C0F9-B46B-348B-4B11984EC5E1}"/>
              </a:ext>
            </a:extLst>
          </p:cNvPr>
          <p:cNvSpPr/>
          <p:nvPr userDrawn="1"/>
        </p:nvSpPr>
        <p:spPr>
          <a:xfrm>
            <a:off x="543839" y="2188488"/>
            <a:ext cx="2210009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0" i="0" dirty="0">
                <a:solidFill>
                  <a:srgbClr val="B3BEC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★☆☆☆☆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BD2BA3-6863-8915-EEE5-38EF562641E3}"/>
              </a:ext>
            </a:extLst>
          </p:cNvPr>
          <p:cNvSpPr/>
          <p:nvPr userDrawn="1"/>
        </p:nvSpPr>
        <p:spPr>
          <a:xfrm>
            <a:off x="2748924" y="2185760"/>
            <a:ext cx="220908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b="0" i="0" dirty="0">
                <a:solidFill>
                  <a:srgbClr val="B3BEC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★★☆☆☆</a:t>
            </a:r>
            <a:endParaRPr lang="en-GB" sz="1400" dirty="0">
              <a:solidFill>
                <a:srgbClr val="B3BECD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205139-0A17-D664-05C0-54D53A944BDA}"/>
              </a:ext>
            </a:extLst>
          </p:cNvPr>
          <p:cNvSpPr/>
          <p:nvPr userDrawn="1"/>
        </p:nvSpPr>
        <p:spPr>
          <a:xfrm>
            <a:off x="4956896" y="2183032"/>
            <a:ext cx="2213826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b="0" i="0" dirty="0">
                <a:solidFill>
                  <a:srgbClr val="B3BEC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★★★☆☆</a:t>
            </a:r>
            <a:endParaRPr lang="en-GB" sz="1400" dirty="0">
              <a:solidFill>
                <a:srgbClr val="B3BECD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367BEC-37DC-3116-8A37-73B187EE071A}"/>
              </a:ext>
            </a:extLst>
          </p:cNvPr>
          <p:cNvSpPr/>
          <p:nvPr userDrawn="1"/>
        </p:nvSpPr>
        <p:spPr>
          <a:xfrm>
            <a:off x="7181055" y="2191551"/>
            <a:ext cx="2210672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b="0" i="0" dirty="0">
                <a:solidFill>
                  <a:srgbClr val="B3BEC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★★★★☆</a:t>
            </a:r>
            <a:endParaRPr lang="en-GB" sz="1400" dirty="0">
              <a:solidFill>
                <a:srgbClr val="697C8E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1E551A6-ABB3-F7C9-4D66-48E5CACFAA61}"/>
              </a:ext>
            </a:extLst>
          </p:cNvPr>
          <p:cNvSpPr/>
          <p:nvPr userDrawn="1"/>
        </p:nvSpPr>
        <p:spPr>
          <a:xfrm>
            <a:off x="9402060" y="2191551"/>
            <a:ext cx="2193832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b="0" i="0" dirty="0">
                <a:solidFill>
                  <a:srgbClr val="B3BEC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★★★★★</a:t>
            </a:r>
            <a:endParaRPr lang="en-GB" sz="1400" dirty="0">
              <a:solidFill>
                <a:schemeClr val="accent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D34E97-9069-8EB5-D476-4767C60B9DCB}"/>
              </a:ext>
            </a:extLst>
          </p:cNvPr>
          <p:cNvSpPr txBox="1"/>
          <p:nvPr userDrawn="1"/>
        </p:nvSpPr>
        <p:spPr>
          <a:xfrm>
            <a:off x="381410" y="2387321"/>
            <a:ext cx="11429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0.5		             1.5		                           2.5		        3.5		                      4.5			   5.5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349FA0-813B-F1FB-15A1-2F51541BD669}"/>
              </a:ext>
            </a:extLst>
          </p:cNvPr>
          <p:cNvSpPr txBox="1"/>
          <p:nvPr userDrawn="1"/>
        </p:nvSpPr>
        <p:spPr>
          <a:xfrm>
            <a:off x="5471355" y="2462115"/>
            <a:ext cx="11897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000" b="1" cap="small">
                <a:solidFill>
                  <a:srgbClr val="85929D"/>
                </a:solidFill>
              </a:rPr>
              <a:t>MARKET-AVERAGE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9FB1209-72DE-2C48-B685-6B5419CD68FB}"/>
              </a:ext>
            </a:extLst>
          </p:cNvPr>
          <p:cNvCxnSpPr>
            <a:cxnSpLocks/>
          </p:cNvCxnSpPr>
          <p:nvPr userDrawn="1"/>
        </p:nvCxnSpPr>
        <p:spPr>
          <a:xfrm flipV="1">
            <a:off x="7788343" y="3092712"/>
            <a:ext cx="0" cy="2605671"/>
          </a:xfrm>
          <a:prstGeom prst="line">
            <a:avLst/>
          </a:prstGeom>
          <a:ln w="19050" cmpd="sng">
            <a:solidFill>
              <a:srgbClr val="C7CCC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9EB7DA5-A189-5E80-A40E-0D5A616174F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44525619"/>
              </p:ext>
            </p:extLst>
          </p:nvPr>
        </p:nvGraphicFramePr>
        <p:xfrm>
          <a:off x="543838" y="2137271"/>
          <a:ext cx="11047550" cy="45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0951">
                  <a:extLst>
                    <a:ext uri="{9D8B030D-6E8A-4147-A177-3AD203B41FA5}">
                      <a16:colId xmlns:a16="http://schemas.microsoft.com/office/drawing/2014/main" val="21329541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90366675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88515668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495153275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65742420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716304315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95063804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10544337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26902984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42413616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17795042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66322978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94242559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81443993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164329391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52139392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06923494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500553852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187502831"/>
                    </a:ext>
                  </a:extLst>
                </a:gridCol>
                <a:gridCol w="217443">
                  <a:extLst>
                    <a:ext uri="{9D8B030D-6E8A-4147-A177-3AD203B41FA5}">
                      <a16:colId xmlns:a16="http://schemas.microsoft.com/office/drawing/2014/main" val="3396659716"/>
                    </a:ext>
                  </a:extLst>
                </a:gridCol>
                <a:gridCol w="224459">
                  <a:extLst>
                    <a:ext uri="{9D8B030D-6E8A-4147-A177-3AD203B41FA5}">
                      <a16:colId xmlns:a16="http://schemas.microsoft.com/office/drawing/2014/main" val="247530210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39367140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985708332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482998259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428707068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067620793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631246911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59043620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476769573"/>
                    </a:ext>
                  </a:extLst>
                </a:gridCol>
                <a:gridCol w="217733">
                  <a:extLst>
                    <a:ext uri="{9D8B030D-6E8A-4147-A177-3AD203B41FA5}">
                      <a16:colId xmlns:a16="http://schemas.microsoft.com/office/drawing/2014/main" val="3064695449"/>
                    </a:ext>
                  </a:extLst>
                </a:gridCol>
                <a:gridCol w="224169">
                  <a:extLst>
                    <a:ext uri="{9D8B030D-6E8A-4147-A177-3AD203B41FA5}">
                      <a16:colId xmlns:a16="http://schemas.microsoft.com/office/drawing/2014/main" val="48298187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312332019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419159638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79286513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419578829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814304402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07008813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849921265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765944989"/>
                    </a:ext>
                  </a:extLst>
                </a:gridCol>
                <a:gridCol w="230723">
                  <a:extLst>
                    <a:ext uri="{9D8B030D-6E8A-4147-A177-3AD203B41FA5}">
                      <a16:colId xmlns:a16="http://schemas.microsoft.com/office/drawing/2014/main" val="1071605657"/>
                    </a:ext>
                  </a:extLst>
                </a:gridCol>
                <a:gridCol w="211179">
                  <a:extLst>
                    <a:ext uri="{9D8B030D-6E8A-4147-A177-3AD203B41FA5}">
                      <a16:colId xmlns:a16="http://schemas.microsoft.com/office/drawing/2014/main" val="1361273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426987088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17378112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748546533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67896039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001967019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77220572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11028153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00180731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932458597"/>
                    </a:ext>
                  </a:extLst>
                </a:gridCol>
              </a:tblGrid>
              <a:tr h="45720"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578863"/>
                  </a:ext>
                </a:extLst>
              </a:tr>
            </a:tbl>
          </a:graphicData>
        </a:graphic>
      </p:graphicFrame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896CDAE8-7781-588D-787F-5341C2540339}"/>
              </a:ext>
            </a:extLst>
          </p:cNvPr>
          <p:cNvSpPr/>
          <p:nvPr userDrawn="1"/>
        </p:nvSpPr>
        <p:spPr>
          <a:xfrm>
            <a:off x="537472" y="1946275"/>
            <a:ext cx="11062598" cy="233800"/>
          </a:xfrm>
          <a:prstGeom prst="roundRect">
            <a:avLst>
              <a:gd name="adj" fmla="val 24201"/>
            </a:avLst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NL" sz="1600" err="1">
              <a:solidFill>
                <a:schemeClr val="bg1"/>
              </a:solidFill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37BF9B2-1645-5B9F-1FFC-28D76C8C78E8}"/>
              </a:ext>
            </a:extLst>
          </p:cNvPr>
          <p:cNvSpPr/>
          <p:nvPr userDrawn="1"/>
        </p:nvSpPr>
        <p:spPr>
          <a:xfrm>
            <a:off x="537472" y="1920940"/>
            <a:ext cx="11062598" cy="233800"/>
          </a:xfrm>
          <a:prstGeom prst="roundRect">
            <a:avLst>
              <a:gd name="adj" fmla="val 24201"/>
            </a:avLst>
          </a:prstGeom>
          <a:noFill/>
          <a:ln w="38100">
            <a:solidFill>
              <a:schemeClr val="bg2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NL" sz="1600" err="1">
              <a:solidFill>
                <a:schemeClr val="bg1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A4A0693-D200-6EF1-A143-74668BA406B3}"/>
              </a:ext>
            </a:extLst>
          </p:cNvPr>
          <p:cNvCxnSpPr/>
          <p:nvPr userDrawn="1"/>
        </p:nvCxnSpPr>
        <p:spPr>
          <a:xfrm>
            <a:off x="7168686" y="1708635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05382CA-3D46-3383-CE61-96754CBCB2DC}"/>
              </a:ext>
            </a:extLst>
          </p:cNvPr>
          <p:cNvCxnSpPr/>
          <p:nvPr userDrawn="1"/>
        </p:nvCxnSpPr>
        <p:spPr>
          <a:xfrm>
            <a:off x="9391731" y="1708635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902FFCB-A60C-1ABB-22DD-D81A4F233622}"/>
              </a:ext>
            </a:extLst>
          </p:cNvPr>
          <p:cNvCxnSpPr/>
          <p:nvPr userDrawn="1"/>
        </p:nvCxnSpPr>
        <p:spPr>
          <a:xfrm>
            <a:off x="4960051" y="1708635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6512980-BEE5-E7F0-720E-A747745DDB11}"/>
              </a:ext>
            </a:extLst>
          </p:cNvPr>
          <p:cNvCxnSpPr/>
          <p:nvPr userDrawn="1"/>
        </p:nvCxnSpPr>
        <p:spPr>
          <a:xfrm>
            <a:off x="2751812" y="171146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1FD5B0F4-1A06-1D76-C351-F35CEC5B2D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96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Ignore or delete.</a:t>
            </a:r>
            <a:endParaRPr lang="en-NL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EB45C554-BC58-F501-2AFB-377EF5E1A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25641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Leave empty or delete.</a:t>
            </a:r>
            <a:endParaRPr lang="en-NL"/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386184D8-48AE-84C4-D2D0-BD148A626F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8227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Leave empty or delete.</a:t>
            </a:r>
            <a:endParaRPr lang="en-NL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C2F7945-8C5F-3982-B444-D1FDBBCD99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48188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Leave empty or delete.</a:t>
            </a:r>
            <a:endParaRPr lang="en-NL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98ABF9CF-BBFE-4E06-9E06-4F52587081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65426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Leave empty or delete.</a:t>
            </a:r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D1F54-467C-F6F4-B066-0E8FD46045A1}"/>
              </a:ext>
            </a:extLst>
          </p:cNvPr>
          <p:cNvSpPr txBox="1"/>
          <p:nvPr userDrawn="1"/>
        </p:nvSpPr>
        <p:spPr>
          <a:xfrm>
            <a:off x="884809" y="-256756"/>
            <a:ext cx="10304572" cy="246221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lvl="0"/>
            <a:r>
              <a:rPr lang="en-GB" sz="1000">
                <a:solidFill>
                  <a:schemeClr val="tx1">
                    <a:lumMod val="60000"/>
                    <a:lumOff val="40000"/>
                  </a:schemeClr>
                </a:solidFill>
              </a:rPr>
              <a:t>▲ </a:t>
            </a:r>
            <a:r>
              <a:rPr lang="en-GB" sz="1000" b="1">
                <a:solidFill>
                  <a:schemeClr val="tx1">
                    <a:lumMod val="60000"/>
                    <a:lumOff val="40000"/>
                  </a:schemeClr>
                </a:solidFill>
              </a:rPr>
              <a:t>Dummy placeholders, </a:t>
            </a:r>
            <a:r>
              <a:rPr lang="en-GB" sz="1000" b="0">
                <a:solidFill>
                  <a:schemeClr val="tx1">
                    <a:lumMod val="60000"/>
                    <a:lumOff val="40000"/>
                  </a:schemeClr>
                </a:solidFill>
              </a:rPr>
              <a:t>due to use of star ratings for level descriptions. I</a:t>
            </a:r>
            <a:r>
              <a:rPr lang="en-GB" sz="1000">
                <a:solidFill>
                  <a:schemeClr val="tx1">
                    <a:lumMod val="60000"/>
                    <a:lumOff val="40000"/>
                  </a:schemeClr>
                </a:solidFill>
              </a:rPr>
              <a:t>gnore them, they are not visible on the slide (t</a:t>
            </a:r>
            <a:r>
              <a:rPr lang="en-GB" sz="1000" b="0">
                <a:solidFill>
                  <a:schemeClr val="tx1">
                    <a:lumMod val="60000"/>
                    <a:lumOff val="40000"/>
                  </a:schemeClr>
                </a:solidFill>
              </a:rPr>
              <a:t>hese placeholders are necessary</a:t>
            </a:r>
            <a:r>
              <a:rPr lang="en-GB" sz="1000" b="1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1000">
                <a:solidFill>
                  <a:schemeClr val="tx1">
                    <a:lumMod val="60000"/>
                    <a:lumOff val="40000"/>
                  </a:schemeClr>
                </a:solidFill>
              </a:rPr>
              <a:t>for compatibility with other templates). ▲</a:t>
            </a:r>
            <a:endParaRPr lang="en-NL" sz="10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E1901AC2-680E-4CD9-7DE1-234CE548C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66875" y="914509"/>
            <a:ext cx="1168590" cy="257763"/>
          </a:xfrm>
        </p:spPr>
        <p:txBody>
          <a:bodyPr wrap="none">
            <a:spAutoFit/>
          </a:bodyPr>
          <a:lstStyle>
            <a:lvl1pPr marL="0" indent="0" algn="r">
              <a:buFont typeface="Arial" panose="020B0604020202020204" pitchFamily="34" charset="0"/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Insert model name</a:t>
            </a:r>
            <a:endParaRPr lang="en-NL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9B21183-F5CA-24B5-B8D6-DFE3A10DA671}"/>
              </a:ext>
            </a:extLst>
          </p:cNvPr>
          <p:cNvCxnSpPr>
            <a:cxnSpLocks/>
          </p:cNvCxnSpPr>
          <p:nvPr userDrawn="1"/>
        </p:nvCxnSpPr>
        <p:spPr>
          <a:xfrm>
            <a:off x="10247651" y="999720"/>
            <a:ext cx="0" cy="98830"/>
          </a:xfrm>
          <a:prstGeom prst="line">
            <a:avLst/>
          </a:prstGeom>
          <a:ln w="12700">
            <a:solidFill>
              <a:srgbClr val="B3BEC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281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22E66F4-7F53-DD4A-8713-C073FB230C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0000" y="1366268"/>
            <a:ext cx="10665667" cy="4952085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342900" indent="-3429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2BECD"/>
              </a:buClr>
              <a:buFont typeface="+mj-lt"/>
              <a:buAutoNum type="arabicPeriod"/>
              <a:defRPr lang="en-US" sz="1600" b="0" dirty="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  <a:lvl6pPr>
              <a:defRPr sz="1600">
                <a:solidFill>
                  <a:schemeClr val="tx2"/>
                </a:solidFill>
              </a:defRPr>
            </a:lvl6pPr>
            <a:lvl7pPr>
              <a:defRPr sz="1600">
                <a:solidFill>
                  <a:schemeClr val="tx2"/>
                </a:solidFill>
              </a:defRPr>
            </a:lvl7pPr>
            <a:lvl8pPr>
              <a:defRPr sz="1600">
                <a:solidFill>
                  <a:schemeClr val="tx2"/>
                </a:solidFill>
              </a:defRPr>
            </a:lvl8pPr>
          </a:lstStyle>
          <a:p>
            <a:pPr marL="342900" indent="-342900">
              <a:lnSpc>
                <a:spcPct val="114000"/>
              </a:lnSpc>
              <a:buClr>
                <a:srgbClr val="9FABB6"/>
              </a:buClr>
              <a:buFont typeface="+mj-lt"/>
              <a:buAutoNum type="arabicPeriod"/>
            </a:pPr>
            <a:r>
              <a:rPr lang="en-US" dirty="0"/>
              <a:t>Insert sections (make bold to highlight sections)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FAE89E-5649-9B44-9D8C-7D3C163D2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3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0DD217-089D-C949-BCCE-0C2D8196FA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522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slide title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4138DB0-ED82-C84A-8589-E27E32B9B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3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5265752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SH system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7985789-259F-8A45-8AFC-1116A7FBC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3D95FD-87E1-8242-936D-A016724AAC60}"/>
              </a:ext>
            </a:extLst>
          </p:cNvPr>
          <p:cNvGrpSpPr/>
          <p:nvPr userDrawn="1"/>
        </p:nvGrpSpPr>
        <p:grpSpPr>
          <a:xfrm>
            <a:off x="340066" y="1419480"/>
            <a:ext cx="5561970" cy="1324829"/>
            <a:chOff x="340066" y="1721909"/>
            <a:chExt cx="5561970" cy="132482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59DCD9-95CA-2849-8561-B2216ED23288}"/>
                </a:ext>
              </a:extLst>
            </p:cNvPr>
            <p:cNvSpPr/>
            <p:nvPr/>
          </p:nvSpPr>
          <p:spPr>
            <a:xfrm>
              <a:off x="340066" y="2357792"/>
              <a:ext cx="5405506" cy="688946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>
              <a:noFill/>
            </a:ln>
            <a:effectLst>
              <a:softEdge rad="266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731D74-9128-1544-855C-A1FEBA1CA2CF}"/>
                </a:ext>
              </a:extLst>
            </p:cNvPr>
            <p:cNvSpPr/>
            <p:nvPr/>
          </p:nvSpPr>
          <p:spPr>
            <a:xfrm>
              <a:off x="429915" y="1721909"/>
              <a:ext cx="5472121" cy="9728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21ED1E9-7DDE-7349-A824-0A8F7F613A5A}"/>
              </a:ext>
            </a:extLst>
          </p:cNvPr>
          <p:cNvSpPr txBox="1"/>
          <p:nvPr userDrawn="1"/>
        </p:nvSpPr>
        <p:spPr>
          <a:xfrm>
            <a:off x="429915" y="1364824"/>
            <a:ext cx="4469780" cy="357085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rtlCol="0" anchor="t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b="1" dirty="0">
                <a:solidFill>
                  <a:schemeClr val="bg1"/>
                </a:solidFill>
              </a:rPr>
              <a:t>Risks in external dependencies</a:t>
            </a:r>
            <a:r>
              <a:rPr lang="en-US" sz="1600" b="0" dirty="0">
                <a:solidFill>
                  <a:schemeClr val="bg1"/>
                </a:solidFill>
              </a:rPr>
              <a:t> – System overview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90D4AFC-98E5-0C4A-9707-F2559B9A97DC}"/>
              </a:ext>
            </a:extLst>
          </p:cNvPr>
          <p:cNvSpPr txBox="1">
            <a:spLocks/>
          </p:cNvSpPr>
          <p:nvPr userDrawn="1"/>
        </p:nvSpPr>
        <p:spPr>
          <a:xfrm>
            <a:off x="1204383" y="1831229"/>
            <a:ext cx="369531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n-GB" sz="1400" b="1" dirty="0">
              <a:solidFill>
                <a:schemeClr val="accent1"/>
              </a:solidFill>
              <a:latin typeface="Calibri Regular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356441-694B-B541-8959-E690A83565FC}"/>
              </a:ext>
            </a:extLst>
          </p:cNvPr>
          <p:cNvSpPr/>
          <p:nvPr userDrawn="1"/>
        </p:nvSpPr>
        <p:spPr>
          <a:xfrm>
            <a:off x="529948" y="1770243"/>
            <a:ext cx="4504276" cy="372650"/>
          </a:xfrm>
          <a:prstGeom prst="rect">
            <a:avLst/>
          </a:prstGeom>
          <a:gradFill>
            <a:gsLst>
              <a:gs pos="0">
                <a:schemeClr val="bg2">
                  <a:alpha val="25000"/>
                </a:schemeClr>
              </a:gs>
              <a:gs pos="100000">
                <a:schemeClr val="bg2">
                  <a:alpha val="0"/>
                </a:schemeClr>
              </a:gs>
            </a:gsLst>
            <a:lin ang="2700000" scaled="0"/>
          </a:gradFill>
          <a:ln w="9525">
            <a:solidFill>
              <a:schemeClr val="bg2">
                <a:alpha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AutoShape 5">
            <a:extLst>
              <a:ext uri="{FF2B5EF4-FFF2-40B4-BE49-F238E27FC236}">
                <a16:creationId xmlns:a16="http://schemas.microsoft.com/office/drawing/2014/main" id="{A85B6768-8DD0-3840-98FF-EA35442768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62617" y="1867237"/>
            <a:ext cx="1946019" cy="169277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square" lIns="36000" tIns="0" rIns="36000" bIns="0">
            <a:spAutoFit/>
          </a:bodyPr>
          <a:lstStyle/>
          <a:p>
            <a:pPr algn="l">
              <a:defRPr/>
            </a:pPr>
            <a:r>
              <a:rPr lang="en-US" sz="11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 dependencies in total</a:t>
            </a:r>
            <a:endParaRPr lang="en-US" sz="1200" spc="-50" noProof="1">
              <a:solidFill>
                <a:schemeClr val="bg2"/>
              </a:solidFill>
              <a:cs typeface="TheSansMono M5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7CD0235-CB15-C949-BCBD-9E062FB24F3A}"/>
              </a:ext>
            </a:extLst>
          </p:cNvPr>
          <p:cNvSpPr/>
          <p:nvPr userDrawn="1"/>
        </p:nvSpPr>
        <p:spPr>
          <a:xfrm>
            <a:off x="6116295" y="730293"/>
            <a:ext cx="6075705" cy="6127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accent1"/>
              </a:solidFill>
            </a:endParaRP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C8989BBF-287E-B847-9CAC-6DA102EFBD4A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6420006" y="1368000"/>
            <a:ext cx="5326793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8FE26B8D-BD73-4444-8D0F-1248DE1DD5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6858" y="1816783"/>
            <a:ext cx="562010" cy="265112"/>
          </a:xfrm>
        </p:spPr>
        <p:txBody>
          <a:bodyPr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32BDF-19FE-16E0-140C-A92D63BFE40D}"/>
              </a:ext>
            </a:extLst>
          </p:cNvPr>
          <p:cNvSpPr txBox="1"/>
          <p:nvPr userDrawn="1"/>
        </p:nvSpPr>
        <p:spPr>
          <a:xfrm>
            <a:off x="-143206" y="5881381"/>
            <a:ext cx="2549071" cy="289438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r">
              <a:lnSpc>
                <a:spcPct val="113000"/>
              </a:lnSpc>
            </a:pPr>
            <a:r>
              <a:rPr lang="en-US" sz="1200" dirty="0">
                <a:solidFill>
                  <a:schemeClr val="tx1">
                    <a:lumMod val="60000"/>
                    <a:lumOff val="40000"/>
                    <a:alpha val="50000"/>
                  </a:schemeClr>
                </a:solidFill>
              </a:rPr>
              <a:t>Number of dependencies: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846DF8-6FB9-113B-E643-AFB994F128E9}"/>
              </a:ext>
            </a:extLst>
          </p:cNvPr>
          <p:cNvGrpSpPr/>
          <p:nvPr userDrawn="1"/>
        </p:nvGrpSpPr>
        <p:grpSpPr>
          <a:xfrm>
            <a:off x="184167" y="2938848"/>
            <a:ext cx="2176758" cy="478914"/>
            <a:chOff x="184167" y="2938848"/>
            <a:chExt cx="2176758" cy="47891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2CB4BC1-E3EB-78F3-84A5-877A5B841E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2325" y="3145777"/>
              <a:ext cx="228600" cy="228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CF1F6A-1F88-8145-FE5C-042E83FC70D0}"/>
                </a:ext>
              </a:extLst>
            </p:cNvPr>
            <p:cNvSpPr txBox="1"/>
            <p:nvPr userDrawn="1"/>
          </p:nvSpPr>
          <p:spPr>
            <a:xfrm>
              <a:off x="184167" y="2938848"/>
              <a:ext cx="1930982" cy="4789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80000"/>
                </a:lnSpc>
              </a:pPr>
              <a:r>
                <a:rPr lang="en-US" sz="1600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vulnerability </a:t>
              </a:r>
              <a:r>
                <a:rPr lang="en-US" sz="160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833F2AE-B882-CA12-2A4B-CA6E81F265E6}"/>
              </a:ext>
            </a:extLst>
          </p:cNvPr>
          <p:cNvGrpSpPr/>
          <p:nvPr userDrawn="1"/>
        </p:nvGrpSpPr>
        <p:grpSpPr>
          <a:xfrm>
            <a:off x="1016807" y="3564280"/>
            <a:ext cx="1344118" cy="423514"/>
            <a:chOff x="1016807" y="3564280"/>
            <a:chExt cx="1344118" cy="42351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5B06F22-E984-AAA7-DF5B-49AA31FAED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32325" y="3703034"/>
              <a:ext cx="228600" cy="2286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8ECFD4-7514-0241-5872-BB758C0682D7}"/>
                </a:ext>
              </a:extLst>
            </p:cNvPr>
            <p:cNvSpPr txBox="1"/>
            <p:nvPr userDrawn="1"/>
          </p:nvSpPr>
          <p:spPr>
            <a:xfrm>
              <a:off x="1016807" y="3564280"/>
              <a:ext cx="1098342" cy="4235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600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legal </a:t>
              </a:r>
              <a:r>
                <a:rPr lang="en-US" sz="160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8AA51C-901A-9B84-CE25-4D427A46CAC1}"/>
              </a:ext>
            </a:extLst>
          </p:cNvPr>
          <p:cNvGrpSpPr/>
          <p:nvPr userDrawn="1"/>
        </p:nvGrpSpPr>
        <p:grpSpPr>
          <a:xfrm>
            <a:off x="283779" y="4213198"/>
            <a:ext cx="2077146" cy="276999"/>
            <a:chOff x="283779" y="4213198"/>
            <a:chExt cx="2077146" cy="276999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309C6217-E883-2005-7854-9846D55830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32325" y="4260843"/>
              <a:ext cx="228600" cy="2286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35142B-912E-4B8A-58D9-C27402CCBF87}"/>
                </a:ext>
              </a:extLst>
            </p:cNvPr>
            <p:cNvSpPr txBox="1"/>
            <p:nvPr userDrawn="1"/>
          </p:nvSpPr>
          <p:spPr>
            <a:xfrm>
              <a:off x="283779" y="4213198"/>
              <a:ext cx="18313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freshness risk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CB14B6-5B84-25D4-9CE0-CD4E9AB33AC3}"/>
              </a:ext>
            </a:extLst>
          </p:cNvPr>
          <p:cNvGrpSpPr/>
          <p:nvPr userDrawn="1"/>
        </p:nvGrpSpPr>
        <p:grpSpPr>
          <a:xfrm>
            <a:off x="763256" y="4628191"/>
            <a:ext cx="1597669" cy="307777"/>
            <a:chOff x="763256" y="4610126"/>
            <a:chExt cx="1597669" cy="307777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826661C-B819-E9F6-2659-EBBAE34CB6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32325" y="4671752"/>
              <a:ext cx="228600" cy="2286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929CEE3-98D7-9F5B-587E-4C33DB5EB3B8}"/>
                </a:ext>
              </a:extLst>
            </p:cNvPr>
            <p:cNvSpPr txBox="1"/>
            <p:nvPr userDrawn="1"/>
          </p:nvSpPr>
          <p:spPr>
            <a:xfrm>
              <a:off x="763256" y="4610126"/>
              <a:ext cx="135189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stability</a:t>
              </a:r>
              <a:r>
                <a:rPr lang="en-US" sz="14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31422A-942B-5C44-B632-3495D5574AD2}"/>
              </a:ext>
            </a:extLst>
          </p:cNvPr>
          <p:cNvGrpSpPr/>
          <p:nvPr userDrawn="1"/>
        </p:nvGrpSpPr>
        <p:grpSpPr>
          <a:xfrm>
            <a:off x="632049" y="5073962"/>
            <a:ext cx="1728876" cy="276999"/>
            <a:chOff x="632049" y="5033912"/>
            <a:chExt cx="1728876" cy="276999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A08C835-BC34-CED7-C169-00E4B30B00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2325" y="5075030"/>
              <a:ext cx="228600" cy="2286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69FE6E-A255-48D4-C7E8-F5E6D264D886}"/>
                </a:ext>
              </a:extLst>
            </p:cNvPr>
            <p:cNvSpPr txBox="1"/>
            <p:nvPr userDrawn="1"/>
          </p:nvSpPr>
          <p:spPr>
            <a:xfrm>
              <a:off x="632049" y="5033912"/>
              <a:ext cx="14831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management risk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8C6D75-F690-0C6C-33C1-6B28E6F5F6AC}"/>
              </a:ext>
            </a:extLst>
          </p:cNvPr>
          <p:cNvGrpSpPr/>
          <p:nvPr userDrawn="1"/>
        </p:nvGrpSpPr>
        <p:grpSpPr>
          <a:xfrm>
            <a:off x="708077" y="5488955"/>
            <a:ext cx="1652848" cy="276999"/>
            <a:chOff x="708077" y="5488955"/>
            <a:chExt cx="1652848" cy="2769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163BBF-D73D-9771-B050-1D5ACCF613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132325" y="5517723"/>
              <a:ext cx="228600" cy="2286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860CF2-34E2-DE9F-17DE-0B05CCAB9F66}"/>
                </a:ext>
              </a:extLst>
            </p:cNvPr>
            <p:cNvSpPr txBox="1"/>
            <p:nvPr userDrawn="1"/>
          </p:nvSpPr>
          <p:spPr>
            <a:xfrm>
              <a:off x="708077" y="5488955"/>
              <a:ext cx="140707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activity risk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E5C3847-A367-1ACD-62C1-099B8EEB07F1}"/>
              </a:ext>
            </a:extLst>
          </p:cNvPr>
          <p:cNvSpPr txBox="1"/>
          <p:nvPr userDrawn="1"/>
        </p:nvSpPr>
        <p:spPr>
          <a:xfrm>
            <a:off x="1972649" y="2655839"/>
            <a:ext cx="1152452" cy="28943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NL" sz="1200" b="1" i="0" dirty="0">
                <a:solidFill>
                  <a:srgbClr val="C1C7CF"/>
                </a:solidFill>
              </a:rPr>
              <a:t>Risk categories</a:t>
            </a:r>
          </a:p>
        </p:txBody>
      </p:sp>
    </p:spTree>
    <p:extLst>
      <p:ext uri="{BB962C8B-B14F-4D97-AF65-F5344CB8AC3E}">
        <p14:creationId xmlns:p14="http://schemas.microsoft.com/office/powerpoint/2010/main" val="3281700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SH system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D62445-A202-3741-926B-06A74F654895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7985789-259F-8A45-8AFC-1116A7FBC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3D95FD-87E1-8242-936D-A016724AAC60}"/>
              </a:ext>
            </a:extLst>
          </p:cNvPr>
          <p:cNvGrpSpPr/>
          <p:nvPr userDrawn="1"/>
        </p:nvGrpSpPr>
        <p:grpSpPr>
          <a:xfrm>
            <a:off x="340066" y="1737023"/>
            <a:ext cx="5561970" cy="1324829"/>
            <a:chOff x="340066" y="1721909"/>
            <a:chExt cx="5561970" cy="132482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59DCD9-95CA-2849-8561-B2216ED23288}"/>
                </a:ext>
              </a:extLst>
            </p:cNvPr>
            <p:cNvSpPr/>
            <p:nvPr/>
          </p:nvSpPr>
          <p:spPr>
            <a:xfrm>
              <a:off x="340066" y="2357792"/>
              <a:ext cx="5405506" cy="688946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>
              <a:noFill/>
            </a:ln>
            <a:effectLst>
              <a:softEdge rad="266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731D74-9128-1544-855C-A1FEBA1CA2CF}"/>
                </a:ext>
              </a:extLst>
            </p:cNvPr>
            <p:cNvSpPr/>
            <p:nvPr/>
          </p:nvSpPr>
          <p:spPr>
            <a:xfrm>
              <a:off x="429915" y="1721909"/>
              <a:ext cx="5472121" cy="9728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21ED1E9-7DDE-7349-A824-0A8F7F613A5A}"/>
              </a:ext>
            </a:extLst>
          </p:cNvPr>
          <p:cNvSpPr txBox="1"/>
          <p:nvPr userDrawn="1"/>
        </p:nvSpPr>
        <p:spPr>
          <a:xfrm>
            <a:off x="429915" y="1364824"/>
            <a:ext cx="4469780" cy="357085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rtlCol="0" anchor="t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b="1" dirty="0">
                <a:solidFill>
                  <a:schemeClr val="bg1"/>
                </a:solidFill>
              </a:rPr>
              <a:t>Risks in external dependencies</a:t>
            </a:r>
            <a:r>
              <a:rPr lang="en-US" sz="1600" b="0" dirty="0">
                <a:solidFill>
                  <a:schemeClr val="bg1"/>
                </a:solidFill>
              </a:rPr>
              <a:t> – System overview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90D4AFC-98E5-0C4A-9707-F2559B9A97DC}"/>
              </a:ext>
            </a:extLst>
          </p:cNvPr>
          <p:cNvSpPr txBox="1">
            <a:spLocks/>
          </p:cNvSpPr>
          <p:nvPr userDrawn="1"/>
        </p:nvSpPr>
        <p:spPr>
          <a:xfrm>
            <a:off x="1204383" y="1831229"/>
            <a:ext cx="369531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Risk categories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56613CA-FC98-E948-8B09-66C076B53E70}"/>
              </a:ext>
            </a:extLst>
          </p:cNvPr>
          <p:cNvCxnSpPr>
            <a:cxnSpLocks/>
          </p:cNvCxnSpPr>
          <p:nvPr/>
        </p:nvCxnSpPr>
        <p:spPr>
          <a:xfrm>
            <a:off x="2533868" y="2164896"/>
            <a:ext cx="720000" cy="0"/>
          </a:xfrm>
          <a:prstGeom prst="line">
            <a:avLst/>
          </a:prstGeom>
          <a:ln w="57150" cap="rnd">
            <a:solidFill>
              <a:srgbClr val="DB4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utoShape 5">
            <a:extLst>
              <a:ext uri="{FF2B5EF4-FFF2-40B4-BE49-F238E27FC236}">
                <a16:creationId xmlns:a16="http://schemas.microsoft.com/office/drawing/2014/main" id="{9C79926D-A7E4-AB44-88CA-35B39C0B0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1038" y="2243219"/>
            <a:ext cx="649538" cy="184666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DB493D"/>
                </a:solidFill>
                <a:cs typeface="TheSansMono M5"/>
              </a:rPr>
              <a:t>high risk</a:t>
            </a:r>
          </a:p>
        </p:txBody>
      </p:sp>
      <p:sp>
        <p:nvSpPr>
          <p:cNvPr id="37" name="AutoShape 5">
            <a:extLst>
              <a:ext uri="{FF2B5EF4-FFF2-40B4-BE49-F238E27FC236}">
                <a16:creationId xmlns:a16="http://schemas.microsoft.com/office/drawing/2014/main" id="{A0F466DD-E497-0B47-9C89-D4A346F11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395" y="2241262"/>
            <a:ext cx="888385" cy="184666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EF981A"/>
                </a:solidFill>
                <a:cs typeface="TheSansMono M5"/>
              </a:rPr>
              <a:t>medium risk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61AE6C-EBE9-4F46-A618-ED7896ACA29D}"/>
              </a:ext>
            </a:extLst>
          </p:cNvPr>
          <p:cNvCxnSpPr>
            <a:cxnSpLocks/>
          </p:cNvCxnSpPr>
          <p:nvPr/>
        </p:nvCxnSpPr>
        <p:spPr>
          <a:xfrm>
            <a:off x="3373046" y="2164896"/>
            <a:ext cx="720000" cy="0"/>
          </a:xfrm>
          <a:prstGeom prst="line">
            <a:avLst/>
          </a:prstGeom>
          <a:ln w="57150" cap="rnd">
            <a:solidFill>
              <a:srgbClr val="EF9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utoShape 5">
            <a:extLst>
              <a:ext uri="{FF2B5EF4-FFF2-40B4-BE49-F238E27FC236}">
                <a16:creationId xmlns:a16="http://schemas.microsoft.com/office/drawing/2014/main" id="{EA2FDCAB-455C-4E49-AF74-1E4FA901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36" y="2236451"/>
            <a:ext cx="615297" cy="184666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F8C740"/>
                </a:solidFill>
                <a:cs typeface="TheSansMono M5"/>
              </a:rPr>
              <a:t>low risk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80D8D2-64AB-5B45-9E98-3024038CA8F5}"/>
              </a:ext>
            </a:extLst>
          </p:cNvPr>
          <p:cNvCxnSpPr>
            <a:cxnSpLocks/>
          </p:cNvCxnSpPr>
          <p:nvPr/>
        </p:nvCxnSpPr>
        <p:spPr>
          <a:xfrm>
            <a:off x="4206995" y="2164896"/>
            <a:ext cx="720000" cy="0"/>
          </a:xfrm>
          <a:prstGeom prst="line">
            <a:avLst/>
          </a:prstGeom>
          <a:ln w="57150" cap="rnd">
            <a:solidFill>
              <a:srgbClr val="F8C7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utoShape 5">
            <a:extLst>
              <a:ext uri="{FF2B5EF4-FFF2-40B4-BE49-F238E27FC236}">
                <a16:creationId xmlns:a16="http://schemas.microsoft.com/office/drawing/2014/main" id="{83EAF45F-0735-074F-B8DE-661963E38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071" y="2240877"/>
            <a:ext cx="697627" cy="184666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 algn="ctr">
              <a:defRPr/>
            </a:pPr>
            <a:r>
              <a:rPr lang="en-US" sz="1100" b="1" dirty="0">
                <a:solidFill>
                  <a:srgbClr val="57C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✓</a:t>
            </a:r>
            <a:r>
              <a:rPr lang="en-US" sz="1200" dirty="0">
                <a:solidFill>
                  <a:srgbClr val="57C968"/>
                </a:solidFill>
              </a:rPr>
              <a:t> </a:t>
            </a:r>
            <a:r>
              <a:rPr lang="en-US" sz="1200" spc="-50" noProof="1">
                <a:solidFill>
                  <a:srgbClr val="57C968"/>
                </a:solidFill>
                <a:cs typeface="TheSansMono M5"/>
              </a:rPr>
              <a:t>no risk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335F77-CBBF-B24B-8F0A-85FCA257B10A}"/>
              </a:ext>
            </a:extLst>
          </p:cNvPr>
          <p:cNvCxnSpPr>
            <a:cxnSpLocks/>
          </p:cNvCxnSpPr>
          <p:nvPr/>
        </p:nvCxnSpPr>
        <p:spPr>
          <a:xfrm>
            <a:off x="5040951" y="2164896"/>
            <a:ext cx="720000" cy="0"/>
          </a:xfrm>
          <a:prstGeom prst="line">
            <a:avLst/>
          </a:prstGeom>
          <a:ln w="57150" cap="rnd">
            <a:solidFill>
              <a:srgbClr val="57C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91356441-694B-B541-8959-E690A83565FC}"/>
              </a:ext>
            </a:extLst>
          </p:cNvPr>
          <p:cNvSpPr/>
          <p:nvPr userDrawn="1"/>
        </p:nvSpPr>
        <p:spPr>
          <a:xfrm>
            <a:off x="529948" y="1793444"/>
            <a:ext cx="1078883" cy="721276"/>
          </a:xfrm>
          <a:custGeom>
            <a:avLst/>
            <a:gdLst>
              <a:gd name="connsiteX0" fmla="*/ 28050 w 1078883"/>
              <a:gd name="connsiteY0" fmla="*/ 0 h 721276"/>
              <a:gd name="connsiteX1" fmla="*/ 915239 w 1078883"/>
              <a:gd name="connsiteY1" fmla="*/ 0 h 721276"/>
              <a:gd name="connsiteX2" fmla="*/ 1078883 w 1078883"/>
              <a:gd name="connsiteY2" fmla="*/ 364710 h 721276"/>
              <a:gd name="connsiteX3" fmla="*/ 918893 w 1078883"/>
              <a:gd name="connsiteY3" fmla="*/ 721276 h 721276"/>
              <a:gd name="connsiteX4" fmla="*/ 28050 w 1078883"/>
              <a:gd name="connsiteY4" fmla="*/ 721276 h 721276"/>
              <a:gd name="connsiteX5" fmla="*/ 0 w 1078883"/>
              <a:gd name="connsiteY5" fmla="*/ 693226 h 721276"/>
              <a:gd name="connsiteX6" fmla="*/ 0 w 1078883"/>
              <a:gd name="connsiteY6" fmla="*/ 28050 h 721276"/>
              <a:gd name="connsiteX7" fmla="*/ 28050 w 1078883"/>
              <a:gd name="connsiteY7" fmla="*/ 0 h 72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8883" h="721276">
                <a:moveTo>
                  <a:pt x="28050" y="0"/>
                </a:moveTo>
                <a:lnTo>
                  <a:pt x="915239" y="0"/>
                </a:lnTo>
                <a:lnTo>
                  <a:pt x="1078883" y="364710"/>
                </a:lnTo>
                <a:lnTo>
                  <a:pt x="918893" y="721276"/>
                </a:lnTo>
                <a:lnTo>
                  <a:pt x="28050" y="721276"/>
                </a:lnTo>
                <a:cubicBezTo>
                  <a:pt x="12558" y="721276"/>
                  <a:pt x="0" y="708718"/>
                  <a:pt x="0" y="693226"/>
                </a:cubicBezTo>
                <a:lnTo>
                  <a:pt x="0" y="28050"/>
                </a:lnTo>
                <a:cubicBezTo>
                  <a:pt x="0" y="12558"/>
                  <a:pt x="12558" y="0"/>
                  <a:pt x="28050" y="0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25000"/>
                </a:schemeClr>
              </a:gs>
              <a:gs pos="100000">
                <a:schemeClr val="bg2">
                  <a:alpha val="0"/>
                </a:schemeClr>
              </a:gs>
            </a:gsLst>
            <a:lin ang="2700000" scaled="0"/>
          </a:gradFill>
          <a:ln w="9525">
            <a:solidFill>
              <a:schemeClr val="bg2">
                <a:alpha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AutoShape 5">
            <a:extLst>
              <a:ext uri="{FF2B5EF4-FFF2-40B4-BE49-F238E27FC236}">
                <a16:creationId xmlns:a16="http://schemas.microsoft.com/office/drawing/2014/main" id="{A85B6768-8DD0-3840-98FF-EA35442768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9948" y="2082563"/>
            <a:ext cx="946336" cy="338554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square" lIns="36000" tIns="0" rIns="36000" bIns="0">
            <a:spAutoFit/>
          </a:bodyPr>
          <a:lstStyle/>
          <a:p>
            <a:pPr algn="ctr">
              <a:defRPr/>
            </a:pPr>
            <a:r>
              <a:rPr lang="en-US" sz="11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</a:t>
            </a:r>
            <a:br>
              <a:rPr lang="en-US" sz="11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dependencies</a:t>
            </a:r>
            <a:endParaRPr lang="en-US" sz="1200" spc="-50" noProof="1">
              <a:solidFill>
                <a:schemeClr val="bg2"/>
              </a:solidFill>
              <a:cs typeface="TheSansMono M5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7CD0235-CB15-C949-BCBD-9E062FB24F3A}"/>
              </a:ext>
            </a:extLst>
          </p:cNvPr>
          <p:cNvSpPr/>
          <p:nvPr userDrawn="1"/>
        </p:nvSpPr>
        <p:spPr>
          <a:xfrm>
            <a:off x="6116295" y="730293"/>
            <a:ext cx="6075705" cy="6127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accent1"/>
              </a:solidFill>
            </a:endParaRP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C8989BBF-287E-B847-9CAC-6DA102EFBD4A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6420006" y="1368000"/>
            <a:ext cx="5326793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8FE26B8D-BD73-4444-8D0F-1248DE1DD5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7149" y="1816783"/>
            <a:ext cx="835106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EDC22544-D9BC-B244-939B-9E83862D4E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22570" y="1816783"/>
            <a:ext cx="734436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BB9C82F9-0A2D-9945-BB70-9C7924044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5172" y="1816783"/>
            <a:ext cx="760514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4F6EE5E4-7412-804B-AB0B-2612A9AEF1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80072" y="1816783"/>
            <a:ext cx="760514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0222DCE-C402-BC42-9510-1717F16DF8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98590" y="1816783"/>
            <a:ext cx="776867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rgbClr val="57C968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B0C8CF-791F-18E5-4333-1B6A84495D38}"/>
              </a:ext>
            </a:extLst>
          </p:cNvPr>
          <p:cNvCxnSpPr>
            <a:cxnSpLocks/>
          </p:cNvCxnSpPr>
          <p:nvPr userDrawn="1"/>
        </p:nvCxnSpPr>
        <p:spPr>
          <a:xfrm>
            <a:off x="1696774" y="2159781"/>
            <a:ext cx="720000" cy="0"/>
          </a:xfrm>
          <a:prstGeom prst="line">
            <a:avLst/>
          </a:prstGeom>
          <a:ln w="57150" cap="rnd">
            <a:solidFill>
              <a:srgbClr val="9107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utoShape 5">
            <a:extLst>
              <a:ext uri="{FF2B5EF4-FFF2-40B4-BE49-F238E27FC236}">
                <a16:creationId xmlns:a16="http://schemas.microsoft.com/office/drawing/2014/main" id="{D8BC2DDE-6625-F621-EC94-783A87A7B4F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63674" y="2238104"/>
            <a:ext cx="770084" cy="184666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910714"/>
                </a:solidFill>
                <a:cs typeface="TheSansMono M5"/>
              </a:rPr>
              <a:t>critical risk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AAE3B6A-A32C-2E31-61A0-D3B86C8941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5476" y="1811668"/>
            <a:ext cx="734436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6E4A2-084F-9B55-1A76-59A9E48860A4}"/>
              </a:ext>
            </a:extLst>
          </p:cNvPr>
          <p:cNvSpPr txBox="1"/>
          <p:nvPr userDrawn="1"/>
        </p:nvSpPr>
        <p:spPr>
          <a:xfrm>
            <a:off x="-143206" y="5881381"/>
            <a:ext cx="2549071" cy="289438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r">
              <a:lnSpc>
                <a:spcPct val="113000"/>
              </a:lnSpc>
            </a:pPr>
            <a:r>
              <a:rPr lang="en-US" sz="1200" dirty="0">
                <a:solidFill>
                  <a:schemeClr val="tx1">
                    <a:lumMod val="60000"/>
                    <a:lumOff val="40000"/>
                    <a:alpha val="50000"/>
                  </a:schemeClr>
                </a:solidFill>
              </a:rPr>
              <a:t>Number of dependencies: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4748B4A-7DD2-00DB-AD86-FD93B244FC19}"/>
              </a:ext>
            </a:extLst>
          </p:cNvPr>
          <p:cNvGrpSpPr/>
          <p:nvPr userDrawn="1"/>
        </p:nvGrpSpPr>
        <p:grpSpPr>
          <a:xfrm>
            <a:off x="184167" y="2938848"/>
            <a:ext cx="2176758" cy="478914"/>
            <a:chOff x="184167" y="2938848"/>
            <a:chExt cx="2176758" cy="47891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D8BF416-6FD7-D2A6-2D79-58E7A1832B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2325" y="3145777"/>
              <a:ext cx="228600" cy="2286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FA3170-93BB-C32C-D469-8D7B377640BD}"/>
                </a:ext>
              </a:extLst>
            </p:cNvPr>
            <p:cNvSpPr txBox="1"/>
            <p:nvPr userDrawn="1"/>
          </p:nvSpPr>
          <p:spPr>
            <a:xfrm>
              <a:off x="184167" y="2938848"/>
              <a:ext cx="1930982" cy="4789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80000"/>
                </a:lnSpc>
              </a:pPr>
              <a:r>
                <a:rPr lang="en-US" sz="1600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vulnerability </a:t>
              </a:r>
              <a:r>
                <a:rPr lang="en-US" sz="160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DD96C8-3ACF-1DFF-CF73-0AF5F066614E}"/>
              </a:ext>
            </a:extLst>
          </p:cNvPr>
          <p:cNvGrpSpPr/>
          <p:nvPr userDrawn="1"/>
        </p:nvGrpSpPr>
        <p:grpSpPr>
          <a:xfrm>
            <a:off x="1016807" y="3564280"/>
            <a:ext cx="1344118" cy="423514"/>
            <a:chOff x="1016807" y="3564280"/>
            <a:chExt cx="1344118" cy="423514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D59CE77-F471-DC75-C135-1DA00EA336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32325" y="3703034"/>
              <a:ext cx="228600" cy="2286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B1C286-E53F-9CE4-4C64-B0026A68614C}"/>
                </a:ext>
              </a:extLst>
            </p:cNvPr>
            <p:cNvSpPr txBox="1"/>
            <p:nvPr userDrawn="1"/>
          </p:nvSpPr>
          <p:spPr>
            <a:xfrm>
              <a:off x="1016807" y="3564280"/>
              <a:ext cx="1098342" cy="4235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600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legal </a:t>
              </a:r>
              <a:r>
                <a:rPr lang="en-US" sz="160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B04AA6-0170-8ABA-260D-D0032728A162}"/>
              </a:ext>
            </a:extLst>
          </p:cNvPr>
          <p:cNvGrpSpPr/>
          <p:nvPr userDrawn="1"/>
        </p:nvGrpSpPr>
        <p:grpSpPr>
          <a:xfrm>
            <a:off x="283779" y="4213198"/>
            <a:ext cx="2077146" cy="276999"/>
            <a:chOff x="283779" y="4213198"/>
            <a:chExt cx="2077146" cy="276999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54275B3F-AB3B-D0D7-E66A-918FA53CB7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32325" y="4260843"/>
              <a:ext cx="228600" cy="2286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ED634E-2496-806E-376D-3C44D5DAEAD1}"/>
                </a:ext>
              </a:extLst>
            </p:cNvPr>
            <p:cNvSpPr txBox="1"/>
            <p:nvPr userDrawn="1"/>
          </p:nvSpPr>
          <p:spPr>
            <a:xfrm>
              <a:off x="283779" y="4213198"/>
              <a:ext cx="18313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freshness risk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3FE0FE-23FE-D4C7-7966-960B2D6BD3D4}"/>
              </a:ext>
            </a:extLst>
          </p:cNvPr>
          <p:cNvGrpSpPr/>
          <p:nvPr userDrawn="1"/>
        </p:nvGrpSpPr>
        <p:grpSpPr>
          <a:xfrm>
            <a:off x="763256" y="4628191"/>
            <a:ext cx="1597669" cy="307777"/>
            <a:chOff x="763256" y="4610126"/>
            <a:chExt cx="1597669" cy="307777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A884E1D2-68C4-CC99-6761-4E51BA139A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32325" y="4671752"/>
              <a:ext cx="228600" cy="2286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637B0B-B9F7-C45A-A2CD-E4236903CA44}"/>
                </a:ext>
              </a:extLst>
            </p:cNvPr>
            <p:cNvSpPr txBox="1"/>
            <p:nvPr userDrawn="1"/>
          </p:nvSpPr>
          <p:spPr>
            <a:xfrm>
              <a:off x="763256" y="4610126"/>
              <a:ext cx="135189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stability</a:t>
              </a:r>
              <a:r>
                <a:rPr lang="en-US" sz="14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DDEE55D-85C5-F1E0-82C9-656E14C98A45}"/>
              </a:ext>
            </a:extLst>
          </p:cNvPr>
          <p:cNvGrpSpPr/>
          <p:nvPr userDrawn="1"/>
        </p:nvGrpSpPr>
        <p:grpSpPr>
          <a:xfrm>
            <a:off x="632049" y="5073962"/>
            <a:ext cx="1728876" cy="276999"/>
            <a:chOff x="632049" y="5033912"/>
            <a:chExt cx="1728876" cy="276999"/>
          </a:xfrm>
        </p:grpSpPr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638CBB33-3CAC-D4D4-95F0-E601E9651F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2325" y="5075030"/>
              <a:ext cx="228600" cy="2286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EBE0748-E831-C177-8482-1AD9D7C8020A}"/>
                </a:ext>
              </a:extLst>
            </p:cNvPr>
            <p:cNvSpPr txBox="1"/>
            <p:nvPr userDrawn="1"/>
          </p:nvSpPr>
          <p:spPr>
            <a:xfrm>
              <a:off x="632049" y="5033912"/>
              <a:ext cx="14831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management risk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F96D4F-7882-8E1E-059F-CF281133C60A}"/>
              </a:ext>
            </a:extLst>
          </p:cNvPr>
          <p:cNvGrpSpPr/>
          <p:nvPr userDrawn="1"/>
        </p:nvGrpSpPr>
        <p:grpSpPr>
          <a:xfrm>
            <a:off x="708077" y="5488955"/>
            <a:ext cx="1652848" cy="276999"/>
            <a:chOff x="708077" y="5488955"/>
            <a:chExt cx="1652848" cy="276999"/>
          </a:xfrm>
        </p:grpSpPr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1A99E526-2AFE-852A-F382-C92035CEFB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132325" y="5517723"/>
              <a:ext cx="228600" cy="2286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4638D2F-CAB2-BA06-872A-ED7C6CD060EB}"/>
                </a:ext>
              </a:extLst>
            </p:cNvPr>
            <p:cNvSpPr txBox="1"/>
            <p:nvPr userDrawn="1"/>
          </p:nvSpPr>
          <p:spPr>
            <a:xfrm>
              <a:off x="708077" y="5488955"/>
              <a:ext cx="140707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activity risk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DA66A356-888B-5B88-7541-A81781B37E16}"/>
              </a:ext>
            </a:extLst>
          </p:cNvPr>
          <p:cNvSpPr txBox="1"/>
          <p:nvPr userDrawn="1"/>
        </p:nvSpPr>
        <p:spPr>
          <a:xfrm>
            <a:off x="1972649" y="2655839"/>
            <a:ext cx="1152452" cy="28943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NL" sz="1200" b="1" i="0" dirty="0">
                <a:solidFill>
                  <a:srgbClr val="C1C7CF"/>
                </a:solidFill>
              </a:rPr>
              <a:t>Risk categories</a:t>
            </a:r>
          </a:p>
        </p:txBody>
      </p:sp>
    </p:spTree>
    <p:extLst>
      <p:ext uri="{BB962C8B-B14F-4D97-AF65-F5344CB8AC3E}">
        <p14:creationId xmlns:p14="http://schemas.microsoft.com/office/powerpoint/2010/main" val="78485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F7AAF3-E03F-F445-84B7-DEC6FD5CC0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8F36FC-ED84-CE49-90C1-FB88EDBAE7F2}"/>
              </a:ext>
            </a:extLst>
          </p:cNvPr>
          <p:cNvSpPr/>
          <p:nvPr userDrawn="1"/>
        </p:nvSpPr>
        <p:spPr>
          <a:xfrm>
            <a:off x="1526401" y="0"/>
            <a:ext cx="10665600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FAE89E-5649-9B44-9D8C-7D3C163D2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smtClean="0"/>
              <a:pPr/>
              <a:t>‹#›</a:t>
            </a:fld>
            <a:endParaRPr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A2DC225-29A5-1C4E-85B1-B1B58619F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522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slide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7A1B97-F536-DA40-9B5F-C768D92CAC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0000" y="1366268"/>
            <a:ext cx="10665667" cy="4952085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342900" indent="-3429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2BECD"/>
              </a:buClr>
              <a:buFont typeface="+mj-lt"/>
              <a:buAutoNum type="arabicPeriod"/>
              <a:defRPr lang="en-US" sz="1600" b="0" dirty="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>
                <a:solidFill>
                  <a:schemeClr val="bg1"/>
                </a:solidFill>
              </a:defRPr>
            </a:lvl6pPr>
            <a:lvl7pPr>
              <a:defRPr sz="1600">
                <a:solidFill>
                  <a:schemeClr val="bg1"/>
                </a:solidFill>
              </a:defRPr>
            </a:lvl7pPr>
            <a:lvl8pPr>
              <a:defRPr sz="1600">
                <a:solidFill>
                  <a:schemeClr val="bg1"/>
                </a:solidFill>
              </a:defRPr>
            </a:lvl8pPr>
          </a:lstStyle>
          <a:p>
            <a:pPr marL="342900" indent="-342900">
              <a:lnSpc>
                <a:spcPct val="114000"/>
              </a:lnSpc>
              <a:buClr>
                <a:srgbClr val="9FABB6"/>
              </a:buClr>
              <a:buFont typeface="+mj-lt"/>
              <a:buAutoNum type="arabicPeriod"/>
            </a:pPr>
            <a:r>
              <a:rPr lang="en-US" dirty="0"/>
              <a:t>Insert sections (make bold to highlight sections)</a:t>
            </a:r>
          </a:p>
        </p:txBody>
      </p:sp>
    </p:spTree>
    <p:extLst>
      <p:ext uri="{BB962C8B-B14F-4D97-AF65-F5344CB8AC3E}">
        <p14:creationId xmlns:p14="http://schemas.microsoft.com/office/powerpoint/2010/main" val="3569207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864A3-F6DC-434B-B5BE-5F14C8CEA463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C299468-581B-CC41-8897-C7E158318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A8B0682-F79C-014E-BF74-DADFA39ECD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50EC08-DA20-234C-8634-75139A0144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546037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FAE89E-5649-9B44-9D8C-7D3C163D2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3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0DD217-089D-C949-BCCE-0C2D8196FA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522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06E028-6F75-5A40-AE18-EB44D4BC81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2499030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D62445-A202-3741-926B-06A74F654895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7985789-259F-8A45-8AFC-1116A7FBC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723CB0-4ECE-354C-B92C-5CCAC7B1422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573487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576B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062C32F-BF79-8E4D-80C7-A236088BE3DC}"/>
              </a:ext>
            </a:extLst>
          </p:cNvPr>
          <p:cNvSpPr/>
          <p:nvPr userDrawn="1"/>
        </p:nvSpPr>
        <p:spPr>
          <a:xfrm>
            <a:off x="-230588" y="385969"/>
            <a:ext cx="12730038" cy="7310231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45000">
                <a:srgbClr val="FFFFFF">
                  <a:alpha val="15000"/>
                </a:srgbClr>
              </a:gs>
              <a:gs pos="0">
                <a:schemeClr val="bg1">
                  <a:alpha val="5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B5964A-85C4-E845-8FF0-BCE54011F8F7}"/>
              </a:ext>
            </a:extLst>
          </p:cNvPr>
          <p:cNvSpPr/>
          <p:nvPr userDrawn="1"/>
        </p:nvSpPr>
        <p:spPr>
          <a:xfrm>
            <a:off x="0" y="-4586"/>
            <a:ext cx="12192000" cy="6858000"/>
          </a:xfrm>
          <a:prstGeom prst="rect">
            <a:avLst/>
          </a:prstGeom>
          <a:gradFill>
            <a:gsLst>
              <a:gs pos="100000">
                <a:srgbClr val="576BAA">
                  <a:alpha val="45000"/>
                </a:srgbClr>
              </a:gs>
              <a:gs pos="50000">
                <a:srgbClr val="AA98C4">
                  <a:alpha val="0"/>
                </a:srgbClr>
              </a:gs>
              <a:gs pos="0">
                <a:srgbClr val="576BAA">
                  <a:alpha val="6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D62445-A202-3741-926B-06A74F654895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7985789-259F-8A45-8AFC-1116A7FBC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chemeClr val="bg1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723CB0-4ECE-354C-B92C-5CCAC7B1422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504821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rk with graphic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F570A5C-1465-F949-AFD7-E381D9043B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49"/>
            <a:ext cx="12192000" cy="6868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chemeClr val="tx2">
                  <a:alpha val="80000"/>
                </a:schemeClr>
              </a:gs>
              <a:gs pos="0">
                <a:schemeClr val="tx2">
                  <a:alpha val="74000"/>
                </a:schemeClr>
              </a:gs>
              <a:gs pos="93000">
                <a:schemeClr val="tx2">
                  <a:alpha val="25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44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FB5ABF-597D-DA40-9F8B-5743780B79A1}"/>
              </a:ext>
            </a:extLst>
          </p:cNvPr>
          <p:cNvSpPr/>
          <p:nvPr userDrawn="1"/>
        </p:nvSpPr>
        <p:spPr>
          <a:xfrm>
            <a:off x="0" y="1720892"/>
            <a:ext cx="12192000" cy="5145061"/>
          </a:xfrm>
          <a:prstGeom prst="rect">
            <a:avLst/>
          </a:prstGeom>
          <a:gradFill>
            <a:gsLst>
              <a:gs pos="46000">
                <a:schemeClr val="accent2">
                  <a:alpha val="0"/>
                </a:schemeClr>
              </a:gs>
              <a:gs pos="100000">
                <a:srgbClr val="DFC101">
                  <a:alpha val="32000"/>
                </a:srgbClr>
              </a:gs>
              <a:gs pos="82000">
                <a:schemeClr val="accent2">
                  <a:alpha val="1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12" tIns="57275" rIns="85912" bIns="57275" rtlCol="0" anchor="t"/>
          <a:lstStyle/>
          <a:p>
            <a:pPr algn="l"/>
            <a:endParaRPr lang="en-US" sz="1273" dirty="0" err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B229FA-CC1D-8949-846A-2C092B3B817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F1029506-2B22-D540-9093-4B18C0BD1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543FC0-FA8A-4842-8FC2-F203AF9029D4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0B6AD95-6CA1-134E-A06C-BEECADF70E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C2317AA-E47D-1A45-A701-485ECFFE29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399D4FA-CC06-BB46-A0F0-A490F2F2218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847504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reversed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401" y="0"/>
            <a:ext cx="10665600" cy="856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864A3-F6DC-434B-B5BE-5F14C8CEA463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C299468-581B-CC41-8897-C7E158318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A8B0682-F79C-014E-BF74-DADFA39ECD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50EC08-DA20-234C-8634-75139A0144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8801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hyperlink" Target="https://wiki.sig.eu/confluence/x/JoDbC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CDFA920-C997-D084-6D6F-20383567486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77137826"/>
              </p:ext>
            </p:extLst>
          </p:nvPr>
        </p:nvGraphicFramePr>
        <p:xfrm>
          <a:off x="12294145" y="1986729"/>
          <a:ext cx="1440000" cy="23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">
                  <a:extLst>
                    <a:ext uri="{9D8B030D-6E8A-4147-A177-3AD203B41FA5}">
                      <a16:colId xmlns:a16="http://schemas.microsoft.com/office/drawing/2014/main" val="3557183788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3871316488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2550956232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1391318227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2662168378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609036797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3687972093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474073916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1186812505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3855898394"/>
                    </a:ext>
                  </a:extLst>
                </a:gridCol>
              </a:tblGrid>
              <a:tr h="288000"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36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7C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BE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1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E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E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E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6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771366"/>
                  </a:ext>
                </a:extLst>
              </a:tr>
              <a:tr h="72000"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E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575328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36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C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6A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159491"/>
                  </a:ext>
                </a:extLst>
              </a:tr>
              <a:tr h="72000"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70536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C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6A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587105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C22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C5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91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D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52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382331"/>
                  </a:ext>
                </a:extLst>
              </a:tr>
              <a:tr h="72000"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818685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F7E16D"/>
                        </a:gs>
                        <a:gs pos="100000">
                          <a:srgbClr val="E0C223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rgbClr val="6AD6E5"/>
                        </a:gs>
                        <a:gs pos="0">
                          <a:srgbClr val="04ABC8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AA98C3"/>
                        </a:gs>
                        <a:gs pos="100000">
                          <a:srgbClr val="6076BA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C5CD59"/>
                        </a:gs>
                        <a:gs pos="100000">
                          <a:srgbClr val="9DA43C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EB935C"/>
                        </a:gs>
                        <a:gs pos="35000">
                          <a:srgbClr val="D65200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6024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E1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C22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6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AB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98C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76B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D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A43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35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5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71530"/>
                  </a:ext>
                </a:extLst>
              </a:tr>
              <a:tr h="72000"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424333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4A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981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6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C96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963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488421"/>
                  </a:ext>
                </a:extLst>
              </a:tr>
            </a:tbl>
          </a:graphicData>
        </a:graphic>
      </p:graphicFrame>
      <p:sp>
        <p:nvSpPr>
          <p:cNvPr id="5" name="TextBox 4">
            <a:hlinkClick r:id="rId23"/>
            <a:extLst>
              <a:ext uri="{FF2B5EF4-FFF2-40B4-BE49-F238E27FC236}">
                <a16:creationId xmlns:a16="http://schemas.microsoft.com/office/drawing/2014/main" id="{97451D23-9484-A5AC-6DE0-B05B1E0505F7}"/>
              </a:ext>
            </a:extLst>
          </p:cNvPr>
          <p:cNvSpPr txBox="1"/>
          <p:nvPr userDrawn="1"/>
        </p:nvSpPr>
        <p:spPr>
          <a:xfrm>
            <a:off x="12260945" y="4406201"/>
            <a:ext cx="1574597" cy="43319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9B9A87"/>
              </a:buClr>
              <a:buSzPct val="100000"/>
              <a:buFont typeface="+mj-lt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Master template version: </a:t>
            </a:r>
          </a:p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9B9A87"/>
              </a:buClr>
              <a:buSzPct val="100000"/>
              <a:buFont typeface="+mj-lt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Regular"/>
                <a:ea typeface="+mn-ea"/>
                <a:cs typeface="+mn-cs"/>
              </a:rPr>
              <a:t>v20220729</a:t>
            </a:r>
            <a:endParaRPr lang="en-US" sz="1000" b="0" i="0" dirty="0">
              <a:solidFill>
                <a:schemeClr val="tx1">
                  <a:lumMod val="60000"/>
                  <a:lumOff val="40000"/>
                </a:schemeClr>
              </a:solidFill>
              <a:latin typeface="Calibri Regular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C6F2-3923-4241-B710-1B30D0874A09}"/>
              </a:ext>
            </a:extLst>
          </p:cNvPr>
          <p:cNvSpPr/>
          <p:nvPr userDrawn="1"/>
        </p:nvSpPr>
        <p:spPr>
          <a:xfrm>
            <a:off x="0" y="-1"/>
            <a:ext cx="12192000" cy="68659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F04000-FB3A-6842-9B07-0251B414D6E4}"/>
              </a:ext>
            </a:extLst>
          </p:cNvPr>
          <p:cNvSpPr/>
          <p:nvPr userDrawn="1"/>
        </p:nvSpPr>
        <p:spPr>
          <a:xfrm>
            <a:off x="1526401" y="0"/>
            <a:ext cx="10665600" cy="85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13F74-C0BA-034D-B21E-2C17337F1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798" y="1360359"/>
            <a:ext cx="11231962" cy="49717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DEB3B1D5-38F6-744A-845D-D4D4BFD8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800" y="277200"/>
            <a:ext cx="9810000" cy="28440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61D04E9C-E586-B24A-97EA-062E3E2A7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>
            <a:spAutoFit/>
          </a:bodyPr>
          <a:lstStyle>
            <a:lvl1pPr algn="r">
              <a:defRPr lang="en-US" sz="1000" b="1" spc="10" smtClean="0">
                <a:solidFill>
                  <a:srgbClr val="B3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068D9D8-6BDF-E84E-92C4-860CA2E281CA}"/>
              </a:ext>
            </a:extLst>
          </p:cNvPr>
          <p:cNvSpPr txBox="1"/>
          <p:nvPr userDrawn="1"/>
        </p:nvSpPr>
        <p:spPr>
          <a:xfrm>
            <a:off x="-1228363" y="-303006"/>
            <a:ext cx="1228362" cy="1658286"/>
          </a:xfrm>
          <a:prstGeom prst="rect">
            <a:avLst/>
          </a:prstGeom>
          <a:gradFill>
            <a:gsLst>
              <a:gs pos="53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2400000" scaled="0"/>
          </a:gradFill>
        </p:spPr>
        <p:txBody>
          <a:bodyPr wrap="square" rtlCol="0" anchor="b">
            <a:no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 HERE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66DECB5-D39A-5146-B4F8-F6AE03D6367F}"/>
              </a:ext>
            </a:extLst>
          </p:cNvPr>
          <p:cNvSpPr txBox="1"/>
          <p:nvPr userDrawn="1"/>
        </p:nvSpPr>
        <p:spPr>
          <a:xfrm>
            <a:off x="-301318" y="-372507"/>
            <a:ext cx="826141" cy="369332"/>
          </a:xfrm>
          <a:prstGeom prst="rect">
            <a:avLst/>
          </a:prstGeom>
          <a:gradFill>
            <a:gsLst>
              <a:gs pos="60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3000000" scaled="0"/>
          </a:gradFill>
        </p:spPr>
        <p:txBody>
          <a:bodyPr wrap="square" rtlCol="0" anchor="b">
            <a:sp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</a:t>
            </a:r>
            <a:b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</a:br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     HERE</a:t>
            </a:r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F11C372E-FF74-1C46-AC9A-9C6FAC6B5901}"/>
              </a:ext>
            </a:extLst>
          </p:cNvPr>
          <p:cNvSpPr/>
          <p:nvPr userDrawn="1"/>
        </p:nvSpPr>
        <p:spPr>
          <a:xfrm rot="16200000">
            <a:off x="313381" y="-158834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C37BE910-150E-F547-AA99-B012E5B28DE1}"/>
              </a:ext>
            </a:extLst>
          </p:cNvPr>
          <p:cNvSpPr/>
          <p:nvPr userDrawn="1"/>
        </p:nvSpPr>
        <p:spPr>
          <a:xfrm>
            <a:off x="12191262" y="1535801"/>
            <a:ext cx="1644280" cy="360000"/>
          </a:xfrm>
          <a:custGeom>
            <a:avLst/>
            <a:gdLst>
              <a:gd name="connsiteX0" fmla="*/ 0 w 1644280"/>
              <a:gd name="connsiteY0" fmla="*/ 0 h 360000"/>
              <a:gd name="connsiteX1" fmla="*/ 1584279 w 1644280"/>
              <a:gd name="connsiteY1" fmla="*/ 0 h 360000"/>
              <a:gd name="connsiteX2" fmla="*/ 1644280 w 1644280"/>
              <a:gd name="connsiteY2" fmla="*/ 60001 h 360000"/>
              <a:gd name="connsiteX3" fmla="*/ 1644280 w 1644280"/>
              <a:gd name="connsiteY3" fmla="*/ 299999 h 360000"/>
              <a:gd name="connsiteX4" fmla="*/ 1584279 w 1644280"/>
              <a:gd name="connsiteY4" fmla="*/ 360000 h 360000"/>
              <a:gd name="connsiteX5" fmla="*/ 0 w 1644280"/>
              <a:gd name="connsiteY5" fmla="*/ 36000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4280" h="360000">
                <a:moveTo>
                  <a:pt x="0" y="0"/>
                </a:moveTo>
                <a:lnTo>
                  <a:pt x="1584279" y="0"/>
                </a:lnTo>
                <a:cubicBezTo>
                  <a:pt x="1617417" y="0"/>
                  <a:pt x="1644280" y="26863"/>
                  <a:pt x="1644280" y="60001"/>
                </a:cubicBezTo>
                <a:lnTo>
                  <a:pt x="1644280" y="299999"/>
                </a:lnTo>
                <a:cubicBezTo>
                  <a:pt x="1644280" y="333137"/>
                  <a:pt x="1617417" y="360000"/>
                  <a:pt x="1584279" y="360000"/>
                </a:cubicBezTo>
                <a:lnTo>
                  <a:pt x="0" y="360000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85000"/>
                </a:schemeClr>
              </a:gs>
              <a:gs pos="4000">
                <a:schemeClr val="accent1">
                  <a:alpha val="70000"/>
                </a:schemeClr>
              </a:gs>
              <a:gs pos="0">
                <a:srgbClr val="17323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rtlCol="0" anchor="ctr">
            <a:noAutofit/>
          </a:bodyPr>
          <a:lstStyle/>
          <a:p>
            <a:pPr lvl="0"/>
            <a:r>
              <a:rPr lang="en-US" sz="1000" b="1" i="0" dirty="0">
                <a:solidFill>
                  <a:schemeClr val="bg1"/>
                </a:solidFill>
                <a:latin typeface="Calibri Bold"/>
              </a:rPr>
              <a:t>SIG COLOR </a:t>
            </a:r>
            <a:r>
              <a:rPr lang="en-US" sz="1000" b="0" i="0" dirty="0">
                <a:solidFill>
                  <a:schemeClr val="bg1"/>
                </a:solidFill>
                <a:latin typeface="Calibri Bold"/>
              </a:rPr>
              <a:t>PALETTE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CBF917-BBFA-154F-AE49-00C72A97DC4D}"/>
              </a:ext>
            </a:extLst>
          </p:cNvPr>
          <p:cNvSpPr txBox="1"/>
          <p:nvPr userDrawn="1"/>
        </p:nvSpPr>
        <p:spPr>
          <a:xfrm>
            <a:off x="12261348" y="3358336"/>
            <a:ext cx="1432427" cy="268253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Gradients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190199-C1C2-0549-B59C-931BCAB1B18A}"/>
              </a:ext>
            </a:extLst>
          </p:cNvPr>
          <p:cNvSpPr txBox="1"/>
          <p:nvPr userDrawn="1"/>
        </p:nvSpPr>
        <p:spPr>
          <a:xfrm>
            <a:off x="12261350" y="1990137"/>
            <a:ext cx="777584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Grey tones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A2C8420-18BB-7B4C-A8CE-24531816B381}"/>
              </a:ext>
            </a:extLst>
          </p:cNvPr>
          <p:cNvSpPr txBox="1"/>
          <p:nvPr userDrawn="1"/>
        </p:nvSpPr>
        <p:spPr>
          <a:xfrm>
            <a:off x="12255293" y="2341826"/>
            <a:ext cx="1914733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Text colors light bg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0C230F0-D526-6C4F-9E43-2F708FEF06D1}"/>
              </a:ext>
            </a:extLst>
          </p:cNvPr>
          <p:cNvSpPr txBox="1"/>
          <p:nvPr userDrawn="1"/>
        </p:nvSpPr>
        <p:spPr>
          <a:xfrm>
            <a:off x="12255293" y="2703535"/>
            <a:ext cx="1478852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Adjusted PPT colors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6F376A-0B7A-B448-B37D-0C09B74FA9CF}"/>
              </a:ext>
            </a:extLst>
          </p:cNvPr>
          <p:cNvSpPr txBox="1"/>
          <p:nvPr userDrawn="1"/>
        </p:nvSpPr>
        <p:spPr>
          <a:xfrm>
            <a:off x="12299254" y="2974539"/>
            <a:ext cx="1316722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Default SIG colors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46E0B7-64D4-2F4F-AD07-A36525F701FD}"/>
              </a:ext>
            </a:extLst>
          </p:cNvPr>
          <p:cNvSpPr txBox="1"/>
          <p:nvPr userDrawn="1"/>
        </p:nvSpPr>
        <p:spPr>
          <a:xfrm>
            <a:off x="12255294" y="4008901"/>
            <a:ext cx="1003261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 dirty="0">
                <a:solidFill>
                  <a:schemeClr val="bg1"/>
                </a:solidFill>
                <a:latin typeface="Calibri Bold"/>
              </a:rPr>
              <a:t>Signal colors</a:t>
            </a:r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95EA91EB-DF88-DC4C-8867-A6E89E2C68C6}"/>
              </a:ext>
            </a:extLst>
          </p:cNvPr>
          <p:cNvSpPr/>
          <p:nvPr userDrawn="1"/>
        </p:nvSpPr>
        <p:spPr>
          <a:xfrm>
            <a:off x="-178692" y="1203286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3730BB1-9B79-EB43-8C9B-DD4E1F8DAD52}"/>
              </a:ext>
            </a:extLst>
          </p:cNvPr>
          <p:cNvCxnSpPr>
            <a:cxnSpLocks/>
          </p:cNvCxnSpPr>
          <p:nvPr userDrawn="1"/>
        </p:nvCxnSpPr>
        <p:spPr>
          <a:xfrm>
            <a:off x="517893" y="-299831"/>
            <a:ext cx="0" cy="2974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F3CBACC-10D2-674D-8DF2-97BE380A1038}"/>
              </a:ext>
            </a:extLst>
          </p:cNvPr>
          <p:cNvCxnSpPr>
            <a:cxnSpLocks/>
          </p:cNvCxnSpPr>
          <p:nvPr userDrawn="1"/>
        </p:nvCxnSpPr>
        <p:spPr>
          <a:xfrm flipH="1">
            <a:off x="-1179871" y="1352986"/>
            <a:ext cx="1169712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8AB2E3C-062E-554B-991E-0F04B3480EAB}"/>
              </a:ext>
            </a:extLst>
          </p:cNvPr>
          <p:cNvSpPr txBox="1"/>
          <p:nvPr userDrawn="1"/>
        </p:nvSpPr>
        <p:spPr>
          <a:xfrm>
            <a:off x="-1228363" y="6332096"/>
            <a:ext cx="1228362" cy="533854"/>
          </a:xfrm>
          <a:prstGeom prst="rect">
            <a:avLst/>
          </a:prstGeom>
          <a:gradFill>
            <a:gsLst>
              <a:gs pos="56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18000000" scaled="0"/>
          </a:gradFill>
        </p:spPr>
        <p:txBody>
          <a:bodyPr wrap="square" rtlCol="0" anchor="t">
            <a:no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 HERE</a:t>
            </a:r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11579231-7E59-274F-85B7-5EF4619636F1}"/>
              </a:ext>
            </a:extLst>
          </p:cNvPr>
          <p:cNvSpPr/>
          <p:nvPr userDrawn="1"/>
        </p:nvSpPr>
        <p:spPr>
          <a:xfrm flipV="1">
            <a:off x="-178692" y="6408014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5E706FE-9CC7-DB4A-94D2-5B4F0983B282}"/>
              </a:ext>
            </a:extLst>
          </p:cNvPr>
          <p:cNvCxnSpPr>
            <a:cxnSpLocks/>
          </p:cNvCxnSpPr>
          <p:nvPr userDrawn="1"/>
        </p:nvCxnSpPr>
        <p:spPr>
          <a:xfrm flipH="1">
            <a:off x="-1179871" y="6336930"/>
            <a:ext cx="1169712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2D8030A-24DD-F24C-B561-91D005086F32}"/>
              </a:ext>
            </a:extLst>
          </p:cNvPr>
          <p:cNvSpPr txBox="1"/>
          <p:nvPr userDrawn="1"/>
        </p:nvSpPr>
        <p:spPr>
          <a:xfrm>
            <a:off x="-301318" y="6865950"/>
            <a:ext cx="826141" cy="369332"/>
          </a:xfrm>
          <a:prstGeom prst="rect">
            <a:avLst/>
          </a:prstGeom>
          <a:gradFill>
            <a:gsLst>
              <a:gs pos="72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18900000" scaled="0"/>
          </a:gradFill>
        </p:spPr>
        <p:txBody>
          <a:bodyPr wrap="square" rtlCol="0" anchor="b">
            <a:sp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</a:t>
            </a:r>
            <a:b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</a:br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     HERE</a:t>
            </a:r>
          </a:p>
        </p:txBody>
      </p:sp>
      <p:sp>
        <p:nvSpPr>
          <p:cNvPr id="101" name="Triangle 100">
            <a:extLst>
              <a:ext uri="{FF2B5EF4-FFF2-40B4-BE49-F238E27FC236}">
                <a16:creationId xmlns:a16="http://schemas.microsoft.com/office/drawing/2014/main" id="{FAF50A31-8A21-194A-AACD-F93E3F7DDBA2}"/>
              </a:ext>
            </a:extLst>
          </p:cNvPr>
          <p:cNvSpPr/>
          <p:nvPr userDrawn="1"/>
        </p:nvSpPr>
        <p:spPr>
          <a:xfrm rot="16200000">
            <a:off x="313381" y="7083822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A568D93-8F76-1F47-8432-E5BA84BD883F}"/>
              </a:ext>
            </a:extLst>
          </p:cNvPr>
          <p:cNvCxnSpPr>
            <a:cxnSpLocks/>
          </p:cNvCxnSpPr>
          <p:nvPr userDrawn="1"/>
        </p:nvCxnSpPr>
        <p:spPr>
          <a:xfrm>
            <a:off x="517893" y="6887674"/>
            <a:ext cx="0" cy="2974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5E9F19-F0DD-8D49-906A-3B4B9F498BE0}"/>
              </a:ext>
            </a:extLst>
          </p:cNvPr>
          <p:cNvSpPr txBox="1"/>
          <p:nvPr userDrawn="1"/>
        </p:nvSpPr>
        <p:spPr>
          <a:xfrm>
            <a:off x="12197109" y="-7624"/>
            <a:ext cx="1256301" cy="1362904"/>
          </a:xfrm>
          <a:prstGeom prst="rect">
            <a:avLst/>
          </a:prstGeom>
          <a:gradFill>
            <a:gsLst>
              <a:gs pos="53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8400000" scaled="0"/>
          </a:gradFill>
        </p:spPr>
        <p:txBody>
          <a:bodyPr wrap="square" rtlCol="0" anchor="b">
            <a:no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 NO CONTENT HERE</a:t>
            </a:r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26D0B294-32A3-6E48-A0F8-F348E1C5475D}"/>
              </a:ext>
            </a:extLst>
          </p:cNvPr>
          <p:cNvSpPr/>
          <p:nvPr userDrawn="1"/>
        </p:nvSpPr>
        <p:spPr>
          <a:xfrm>
            <a:off x="12278571" y="1203286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5C59B47-1A1E-E048-B3C7-1674CBF00BA4}"/>
              </a:ext>
            </a:extLst>
          </p:cNvPr>
          <p:cNvCxnSpPr>
            <a:cxnSpLocks/>
          </p:cNvCxnSpPr>
          <p:nvPr userDrawn="1"/>
        </p:nvCxnSpPr>
        <p:spPr>
          <a:xfrm flipH="1">
            <a:off x="12206176" y="1352986"/>
            <a:ext cx="1141114" cy="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1C1F5FB-91A2-734D-A19C-C1FBD5BA6428}"/>
              </a:ext>
            </a:extLst>
          </p:cNvPr>
          <p:cNvSpPr txBox="1"/>
          <p:nvPr userDrawn="1"/>
        </p:nvSpPr>
        <p:spPr>
          <a:xfrm>
            <a:off x="12197109" y="6332096"/>
            <a:ext cx="1256301" cy="533854"/>
          </a:xfrm>
          <a:prstGeom prst="rect">
            <a:avLst/>
          </a:prstGeom>
          <a:gradFill>
            <a:gsLst>
              <a:gs pos="56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14400000" scaled="0"/>
          </a:gradFill>
        </p:spPr>
        <p:txBody>
          <a:bodyPr wrap="square" rtlCol="0" anchor="t">
            <a:no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 NO CONTENT HERE</a:t>
            </a:r>
          </a:p>
        </p:txBody>
      </p:sp>
      <p:sp>
        <p:nvSpPr>
          <p:cNvPr id="107" name="Triangle 106">
            <a:extLst>
              <a:ext uri="{FF2B5EF4-FFF2-40B4-BE49-F238E27FC236}">
                <a16:creationId xmlns:a16="http://schemas.microsoft.com/office/drawing/2014/main" id="{DE0C5951-F714-9C44-8682-C724B5FE1100}"/>
              </a:ext>
            </a:extLst>
          </p:cNvPr>
          <p:cNvSpPr/>
          <p:nvPr userDrawn="1"/>
        </p:nvSpPr>
        <p:spPr>
          <a:xfrm flipV="1">
            <a:off x="12278571" y="6408014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B6EB480-EA98-0A40-89A3-61F487FE4C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206176" y="6329115"/>
            <a:ext cx="1133740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6D8FDB07-3CA8-1B45-A406-77809CF8B74B}"/>
              </a:ext>
            </a:extLst>
          </p:cNvPr>
          <p:cNvSpPr txBox="1"/>
          <p:nvPr userDrawn="1"/>
        </p:nvSpPr>
        <p:spPr>
          <a:xfrm>
            <a:off x="11753369" y="-369332"/>
            <a:ext cx="826141" cy="369332"/>
          </a:xfrm>
          <a:prstGeom prst="rect">
            <a:avLst/>
          </a:prstGeom>
          <a:gradFill>
            <a:gsLst>
              <a:gs pos="72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8400000" scaled="0"/>
          </a:gradFill>
        </p:spPr>
        <p:txBody>
          <a:bodyPr wrap="square" rtlCol="0" anchor="b">
            <a:sp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</a:t>
            </a:r>
            <a:b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</a:br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HERE</a:t>
            </a:r>
          </a:p>
        </p:txBody>
      </p:sp>
      <p:sp>
        <p:nvSpPr>
          <p:cNvPr id="110" name="Triangle 109">
            <a:extLst>
              <a:ext uri="{FF2B5EF4-FFF2-40B4-BE49-F238E27FC236}">
                <a16:creationId xmlns:a16="http://schemas.microsoft.com/office/drawing/2014/main" id="{3B56AC1A-0522-8447-B54E-A3B921BE61CA}"/>
              </a:ext>
            </a:extLst>
          </p:cNvPr>
          <p:cNvSpPr/>
          <p:nvPr userDrawn="1"/>
        </p:nvSpPr>
        <p:spPr>
          <a:xfrm rot="5400000" flipH="1">
            <a:off x="11831127" y="-158835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97B4272-1DA3-CD44-8357-76391CEA3A5F}"/>
              </a:ext>
            </a:extLst>
          </p:cNvPr>
          <p:cNvCxnSpPr>
            <a:cxnSpLocks/>
          </p:cNvCxnSpPr>
          <p:nvPr userDrawn="1"/>
        </p:nvCxnSpPr>
        <p:spPr>
          <a:xfrm>
            <a:off x="11748091" y="-303006"/>
            <a:ext cx="0" cy="2974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38127C6C-4883-104A-B1C6-B43ADDFA08D8}"/>
              </a:ext>
            </a:extLst>
          </p:cNvPr>
          <p:cNvSpPr txBox="1"/>
          <p:nvPr userDrawn="1"/>
        </p:nvSpPr>
        <p:spPr>
          <a:xfrm>
            <a:off x="11753369" y="6873324"/>
            <a:ext cx="826141" cy="369332"/>
          </a:xfrm>
          <a:prstGeom prst="rect">
            <a:avLst/>
          </a:prstGeom>
          <a:gradFill>
            <a:gsLst>
              <a:gs pos="72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13200000" scaled="0"/>
          </a:gradFill>
        </p:spPr>
        <p:txBody>
          <a:bodyPr wrap="square" rtlCol="0" anchor="b">
            <a:sp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</a:t>
            </a:r>
            <a:b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</a:br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HERE</a:t>
            </a:r>
          </a:p>
        </p:txBody>
      </p:sp>
      <p:sp>
        <p:nvSpPr>
          <p:cNvPr id="113" name="Triangle 112">
            <a:extLst>
              <a:ext uri="{FF2B5EF4-FFF2-40B4-BE49-F238E27FC236}">
                <a16:creationId xmlns:a16="http://schemas.microsoft.com/office/drawing/2014/main" id="{5E23F091-2253-9A46-A773-B6E33A4E19DA}"/>
              </a:ext>
            </a:extLst>
          </p:cNvPr>
          <p:cNvSpPr/>
          <p:nvPr userDrawn="1"/>
        </p:nvSpPr>
        <p:spPr>
          <a:xfrm rot="5400000" flipH="1">
            <a:off x="11831127" y="7083821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D939B88-4AB8-874C-A524-9CF7AB4C7AE2}"/>
              </a:ext>
            </a:extLst>
          </p:cNvPr>
          <p:cNvCxnSpPr>
            <a:cxnSpLocks/>
          </p:cNvCxnSpPr>
          <p:nvPr userDrawn="1"/>
        </p:nvCxnSpPr>
        <p:spPr>
          <a:xfrm>
            <a:off x="11748091" y="6874974"/>
            <a:ext cx="0" cy="2974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67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662" r:id="rId2"/>
    <p:sldLayoutId id="2147483673" r:id="rId3"/>
    <p:sldLayoutId id="2147483713" r:id="rId4"/>
    <p:sldLayoutId id="2147483714" r:id="rId5"/>
    <p:sldLayoutId id="2147483668" r:id="rId6"/>
    <p:sldLayoutId id="2147483720" r:id="rId7"/>
    <p:sldLayoutId id="2147483719" r:id="rId8"/>
    <p:sldLayoutId id="2147483661" r:id="rId9"/>
    <p:sldLayoutId id="2147483664" r:id="rId10"/>
    <p:sldLayoutId id="2147483692" r:id="rId11"/>
    <p:sldLayoutId id="2147483693" r:id="rId12"/>
    <p:sldLayoutId id="2147483690" r:id="rId13"/>
    <p:sldLayoutId id="2147483691" r:id="rId14"/>
    <p:sldLayoutId id="2147483697" r:id="rId15"/>
    <p:sldLayoutId id="2147483715" r:id="rId16"/>
    <p:sldLayoutId id="2147483717" r:id="rId17"/>
    <p:sldLayoutId id="2147483704" r:id="rId18"/>
    <p:sldLayoutId id="2147483724" r:id="rId19"/>
    <p:sldLayoutId id="2147483726" r:id="rId20"/>
    <p:sldLayoutId id="2147483727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000" b="1" kern="1200" spc="-10" smtClean="0">
          <a:solidFill>
            <a:schemeClr val="tx2"/>
          </a:solidFill>
          <a:latin typeface="+mn-lt"/>
          <a:ea typeface="+mn-ea"/>
          <a:cs typeface="+mn-cs"/>
        </a:defRPr>
      </a:lvl1pPr>
    </p:titleStyle>
    <p:bodyStyle>
      <a:lvl1pPr marL="0" indent="-2646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defRPr lang="en-US" sz="1600" kern="1200" smtClean="0">
          <a:solidFill>
            <a:schemeClr val="tx2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tabLst/>
        <a:defRPr lang="en-US" sz="1600" kern="1200" smtClean="0">
          <a:solidFill>
            <a:srgbClr val="163241"/>
          </a:solidFill>
          <a:latin typeface="+mn-lt"/>
          <a:ea typeface="+mn-ea"/>
          <a:cs typeface="+mn-cs"/>
        </a:defRPr>
      </a:lvl2pPr>
      <a:lvl3pPr marL="792000" indent="-27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tabLst/>
        <a:defRPr lang="en-US" sz="1600" kern="1200" smtClean="0">
          <a:solidFill>
            <a:srgbClr val="163241"/>
          </a:solidFill>
          <a:latin typeface="+mn-lt"/>
          <a:ea typeface="+mn-ea"/>
          <a:cs typeface="+mn-cs"/>
        </a:defRPr>
      </a:lvl3pPr>
      <a:lvl4pPr marL="1044000" indent="-27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tabLst/>
        <a:defRPr lang="en-US" sz="1600" kern="1200" smtClean="0">
          <a:solidFill>
            <a:srgbClr val="163241"/>
          </a:solidFill>
          <a:latin typeface="+mn-lt"/>
          <a:ea typeface="+mn-ea"/>
          <a:cs typeface="+mn-cs"/>
        </a:defRPr>
      </a:lvl4pPr>
      <a:lvl5pPr marL="1296000" indent="-27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tabLst/>
        <a:defRPr lang="en-US" sz="1600" kern="1200" smtClean="0">
          <a:solidFill>
            <a:srgbClr val="16324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51" userDrawn="1">
          <p15:clr>
            <a:srgbClr val="F26B43"/>
          </p15:clr>
        </p15:guide>
        <p15:guide id="2" pos="32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emf"/><Relationship Id="rId5" Type="http://schemas.openxmlformats.org/officeDocument/2006/relationships/chart" Target="../charts/chart3.xml"/><Relationship Id="rId4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6C553A6-C217-8C4D-9A6D-8D0D48D4D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Software Quality Report on </a:t>
            </a:r>
            <a:r>
              <a:rPr lang="en-US" dirty="0" err="1"/>
              <a:t>SYSTEM_NAME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FE993F-25A4-CA1C-44DD-67230D2F26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FC6248-201F-1144-8C5C-E4B4C27EF42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36000" y="4119279"/>
            <a:ext cx="1450572" cy="215444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Software Improvement Group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EB27F3-0AC4-E148-A0B1-7E0851BF0D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722244" y="6525935"/>
            <a:ext cx="64" cy="2577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10CA19-199D-DB48-2F97-A61E7A0CD1A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29355" y="6536558"/>
            <a:ext cx="2391680" cy="247948"/>
          </a:xfrm>
        </p:spPr>
        <p:txBody>
          <a:bodyPr>
            <a:normAutofit fontScale="6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16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8D751-D7E7-9C49-9738-9C4485008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27436DB-3651-E842-9FB7-13DA5BE2FA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Management summary</a:t>
            </a:r>
            <a:endParaRPr lang="en-US">
              <a:solidFill>
                <a:schemeClr val="accent3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763C605-75CA-DC4D-AE17-D3F134A41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667" y="391823"/>
            <a:ext cx="10023452" cy="313412"/>
          </a:xfrm>
        </p:spPr>
        <p:txBody>
          <a:bodyPr/>
          <a:lstStyle/>
          <a:p>
            <a:r>
              <a:rPr lang="en-US" dirty="0" err="1"/>
              <a:t>SYSTEM_NAME</a:t>
            </a:r>
            <a:r>
              <a:rPr lang="en-US" dirty="0"/>
              <a:t> technical quality: management summary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9348AE8-5FBC-0E41-B4E0-8BE6CD80C0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5878" y="1363330"/>
            <a:ext cx="10889789" cy="5185729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accent3"/>
                </a:solidFill>
              </a:rPr>
              <a:t>[Maintainability]</a:t>
            </a:r>
            <a:r>
              <a:rPr lang="en-US" sz="1800" dirty="0"/>
              <a:t> The system scores </a:t>
            </a:r>
            <a:r>
              <a:rPr lang="en-US" sz="1800" dirty="0" err="1"/>
              <a:t>MAINT_RELATIVE</a:t>
            </a:r>
            <a:r>
              <a:rPr lang="en-US" sz="1800" dirty="0"/>
              <a:t> the market average with </a:t>
            </a:r>
            <a:r>
              <a:rPr lang="en-US" sz="1800" dirty="0" err="1"/>
              <a:t>MAINT_RATING</a:t>
            </a:r>
            <a:r>
              <a:rPr lang="en-US" sz="1800" dirty="0"/>
              <a:t> stars (</a:t>
            </a:r>
            <a:r>
              <a:rPr lang="en-US" sz="1800" dirty="0" err="1"/>
              <a:t>MAINT_STARS</a:t>
            </a:r>
            <a:r>
              <a:rPr lang="en-US" sz="1800" dirty="0"/>
              <a:t>) on the SIG maintainability model. This indicates </a:t>
            </a:r>
            <a:r>
              <a:rPr lang="en-US" sz="1800" dirty="0" err="1"/>
              <a:t>MAINT_INDICATION</a:t>
            </a:r>
            <a:r>
              <a:rPr lang="en-US" sz="1800" dirty="0"/>
              <a:t> maintenance costs and time to market for functional changes. </a:t>
            </a:r>
            <a:r>
              <a:rPr lang="en-US" sz="1800" dirty="0" err="1"/>
              <a:t>MAINT_OBSERVATION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accent3"/>
                </a:solidFill>
              </a:rPr>
              <a:t>[Technology choice]</a:t>
            </a:r>
            <a:r>
              <a:rPr lang="en-US" sz="1800" dirty="0"/>
              <a:t> The system is </a:t>
            </a:r>
            <a:r>
              <a:rPr lang="en-US" sz="1800" dirty="0" err="1"/>
              <a:t>SYSTEM_PY</a:t>
            </a:r>
            <a:r>
              <a:rPr lang="en-US" sz="1800" dirty="0"/>
              <a:t> </a:t>
            </a:r>
            <a:r>
              <a:rPr lang="en-US" sz="1800" dirty="0" err="1"/>
              <a:t>PY</a:t>
            </a:r>
            <a:r>
              <a:rPr lang="en-US" sz="1800" dirty="0"/>
              <a:t> (</a:t>
            </a:r>
            <a:r>
              <a:rPr lang="en-US" sz="1800" dirty="0" err="1"/>
              <a:t>SYSTEM_LOC_FORMAT_COMMA</a:t>
            </a:r>
            <a:r>
              <a:rPr lang="en-US" sz="1800" dirty="0"/>
              <a:t> LOC) large. </a:t>
            </a:r>
            <a:r>
              <a:rPr lang="en-US" sz="1800" dirty="0" err="1"/>
              <a:t>TECH_SUMMARY</a:t>
            </a:r>
            <a:r>
              <a:rPr lang="en-US" sz="1800" dirty="0"/>
              <a:t> Its main technology is TECH_1_NAME.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accent3"/>
                </a:solidFill>
              </a:rPr>
              <a:t>[Test code] </a:t>
            </a:r>
            <a:r>
              <a:rPr lang="en-US" sz="1800" dirty="0"/>
              <a:t>The system has a test/code ratio of </a:t>
            </a:r>
            <a:r>
              <a:rPr lang="en-US" sz="1800" dirty="0" err="1"/>
              <a:t>TEST_CODE_RATIO</a:t>
            </a:r>
            <a:r>
              <a:rPr lang="en-US" sz="1800" dirty="0"/>
              <a:t>. This indicates </a:t>
            </a:r>
            <a:r>
              <a:rPr lang="en-US" sz="1800" dirty="0" err="1"/>
              <a:t>TEST_CODE_SUMMARY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4ABC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[Architecture Quality] </a:t>
            </a:r>
            <a:r>
              <a:rPr lang="en-US" sz="1800" dirty="0"/>
              <a:t>The system rates </a:t>
            </a:r>
            <a:r>
              <a:rPr lang="en-US" sz="1800" dirty="0" err="1"/>
              <a:t>ARCH_RATING</a:t>
            </a:r>
            <a:r>
              <a:rPr lang="en-US" sz="1800" dirty="0"/>
              <a:t> stars (</a:t>
            </a:r>
            <a:r>
              <a:rPr lang="en-US" sz="1800" dirty="0" err="1">
                <a:latin typeface="+mj-lt"/>
              </a:rPr>
              <a:t>ARCH_STARS</a:t>
            </a:r>
            <a:r>
              <a:rPr lang="en-US" sz="1800" dirty="0">
                <a:latin typeface="Calibri" panose="020F0502020204030204" pitchFamily="34" charset="0"/>
              </a:rPr>
              <a:t>)</a:t>
            </a:r>
            <a:r>
              <a:rPr lang="en-US" sz="1800" dirty="0"/>
              <a:t> on the SIG Architecture Quality model, </a:t>
            </a:r>
            <a:r>
              <a:rPr lang="en-US" sz="1800" dirty="0" err="1"/>
              <a:t>ARCH_AT_BELOW</a:t>
            </a:r>
            <a:r>
              <a:rPr lang="en-US" sz="1800" dirty="0"/>
              <a:t> the market average. </a:t>
            </a:r>
            <a:r>
              <a:rPr lang="en-US" sz="1800" dirty="0" err="1"/>
              <a:t>ARCH_WORST_METRIC_REMARK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accent3"/>
                </a:solidFill>
              </a:rPr>
              <a:t>[Open-source health]</a:t>
            </a:r>
            <a:r>
              <a:rPr lang="en-US" sz="1800" dirty="0"/>
              <a:t> </a:t>
            </a:r>
            <a:r>
              <a:rPr lang="en-US" sz="1800" dirty="0" err="1"/>
              <a:t>OSH_RISK_SUMMARY</a:t>
            </a:r>
            <a:r>
              <a:rPr lang="en-US" sz="18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solidFill>
                <a:schemeClr val="accent1"/>
              </a:solidFill>
              <a:highlight>
                <a:srgbClr val="FF00FF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43D544-1328-F0BC-2B01-FA489ECF0038}"/>
              </a:ext>
            </a:extLst>
          </p:cNvPr>
          <p:cNvGrpSpPr/>
          <p:nvPr/>
        </p:nvGrpSpPr>
        <p:grpSpPr>
          <a:xfrm>
            <a:off x="3447975" y="6529101"/>
            <a:ext cx="3073536" cy="256609"/>
            <a:chOff x="8280472" y="6533991"/>
            <a:chExt cx="3073536" cy="2566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4B3137-0ADF-0C01-58A6-4DC8AAE543B6}"/>
                </a:ext>
              </a:extLst>
            </p:cNvPr>
            <p:cNvSpPr txBox="1"/>
            <p:nvPr/>
          </p:nvSpPr>
          <p:spPr>
            <a:xfrm>
              <a:off x="8280472" y="6533991"/>
              <a:ext cx="3073536" cy="256609"/>
            </a:xfrm>
            <a:prstGeom prst="rect">
              <a:avLst/>
            </a:prstGeom>
            <a:noFill/>
          </p:spPr>
          <p:txBody>
            <a:bodyPr wrap="square" lIns="90000" rtlCol="0" anchor="t">
              <a:spAutoFit/>
            </a:bodyPr>
            <a:lstStyle/>
            <a:p>
              <a:pPr>
                <a:lnSpc>
                  <a:spcPct val="113000"/>
                </a:lnSpc>
              </a:pPr>
              <a:r>
                <a:rPr lang="en-US" sz="1000" b="1">
                  <a:solidFill>
                    <a:schemeClr val="accent1"/>
                  </a:solidFill>
                </a:rPr>
                <a:t>LEGEND</a:t>
              </a:r>
              <a:r>
                <a:rPr lang="en-US" sz="1000">
                  <a:solidFill>
                    <a:schemeClr val="accent1"/>
                  </a:solidFill>
                </a:rPr>
                <a:t>:    Low/no risk                                           High risk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CA0954F-6B17-F07B-256E-572A096BF3BE}"/>
                </a:ext>
              </a:extLst>
            </p:cNvPr>
            <p:cNvCxnSpPr/>
            <p:nvPr/>
          </p:nvCxnSpPr>
          <p:spPr>
            <a:xfrm>
              <a:off x="9631624" y="6670459"/>
              <a:ext cx="1023457" cy="0"/>
            </a:xfrm>
            <a:prstGeom prst="line">
              <a:avLst/>
            </a:prstGeom>
            <a:ln w="63500" cap="rnd">
              <a:gradFill>
                <a:gsLst>
                  <a:gs pos="0">
                    <a:srgbClr val="57C968"/>
                  </a:gs>
                  <a:gs pos="33000">
                    <a:srgbClr val="F8C740"/>
                  </a:gs>
                  <a:gs pos="66000">
                    <a:srgbClr val="EF981A"/>
                  </a:gs>
                  <a:gs pos="100000">
                    <a:srgbClr val="DB493D"/>
                  </a:gs>
                </a:gsLst>
                <a:lin ang="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74B119E-D97B-2CBE-3AAC-33962491AA02}"/>
              </a:ext>
            </a:extLst>
          </p:cNvPr>
          <p:cNvSpPr txBox="1"/>
          <p:nvPr/>
        </p:nvSpPr>
        <p:spPr>
          <a:xfrm>
            <a:off x="6445572" y="6528939"/>
            <a:ext cx="2996384" cy="256597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NL" sz="1000">
                <a:solidFill>
                  <a:schemeClr val="accent1"/>
                </a:solidFill>
              </a:rPr>
              <a:t>L = No/Low | M = Moderate | </a:t>
            </a:r>
            <a:r>
              <a:rPr lang="en-GB" sz="1000">
                <a:solidFill>
                  <a:schemeClr val="accent1"/>
                </a:solidFill>
              </a:rPr>
              <a:t>H</a:t>
            </a:r>
            <a:r>
              <a:rPr lang="en-NL" sz="1000">
                <a:solidFill>
                  <a:schemeClr val="accent1"/>
                </a:solidFill>
              </a:rPr>
              <a:t> = High | C = Critical</a:t>
            </a:r>
          </a:p>
        </p:txBody>
      </p:sp>
    </p:spTree>
    <p:extLst>
      <p:ext uri="{BB962C8B-B14F-4D97-AF65-F5344CB8AC3E}">
        <p14:creationId xmlns:p14="http://schemas.microsoft.com/office/powerpoint/2010/main" val="1835153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F449F31-3719-D447-B334-2BA3512A2A58}"/>
              </a:ext>
            </a:extLst>
          </p:cNvPr>
          <p:cNvSpPr/>
          <p:nvPr/>
        </p:nvSpPr>
        <p:spPr>
          <a:xfrm>
            <a:off x="9343381" y="5238893"/>
            <a:ext cx="2848620" cy="1306286"/>
          </a:xfrm>
          <a:prstGeom prst="rect">
            <a:avLst/>
          </a:prstGeom>
          <a:gradFill>
            <a:gsLst>
              <a:gs pos="100000">
                <a:schemeClr val="bg2"/>
              </a:gs>
              <a:gs pos="0">
                <a:schemeClr val="bg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57" name="Slide Number Placeholder 1">
            <a:extLst>
              <a:ext uri="{FF2B5EF4-FFF2-40B4-BE49-F238E27FC236}">
                <a16:creationId xmlns:a16="http://schemas.microsoft.com/office/drawing/2014/main" id="{43010B43-E6A1-0A42-81DC-A2705ED0D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2F5A018-2E28-3A48-A092-0C11E23992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 err="1">
                <a:solidFill>
                  <a:schemeClr val="accent3"/>
                </a:solidFill>
              </a:rPr>
              <a:t>technology</a:t>
            </a:r>
            <a:endParaRPr lang="da-DK" dirty="0">
              <a:solidFill>
                <a:schemeClr val="accent3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196999-2FDC-B64D-87C7-CBB95F403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system is </a:t>
            </a:r>
            <a:r>
              <a:rPr lang="en-US" dirty="0" err="1"/>
              <a:t>VOLUME_RELATIVE</a:t>
            </a:r>
            <a:r>
              <a:rPr lang="en-US" dirty="0"/>
              <a:t> in size and is built primarily in TECH_1_NAME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E97E62-871D-ED41-BB4A-23A54EDA32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4800" y="1368000"/>
            <a:ext cx="3297764" cy="4950000"/>
          </a:xfrm>
        </p:spPr>
        <p:txBody>
          <a:bodyPr/>
          <a:lstStyle/>
          <a:p>
            <a:r>
              <a:rPr lang="en-US" dirty="0" err="1"/>
              <a:t>TECH_COMMON_SUMMARY</a:t>
            </a:r>
            <a:endParaRPr lang="en-US" dirty="0"/>
          </a:p>
          <a:p>
            <a:r>
              <a:rPr lang="en-US" dirty="0" err="1"/>
              <a:t>TECH_VARIANCE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B95F9BC0-7330-914B-8E9E-94AD448E4FBA}"/>
              </a:ext>
            </a:extLst>
          </p:cNvPr>
          <p:cNvSpPr txBox="1">
            <a:spLocks/>
          </p:cNvSpPr>
          <p:nvPr/>
        </p:nvSpPr>
        <p:spPr>
          <a:xfrm>
            <a:off x="9695543" y="5781287"/>
            <a:ext cx="2050125" cy="221497"/>
          </a:xfrm>
          <a:prstGeom prst="rect">
            <a:avLst/>
          </a:prstGeom>
          <a:noFill/>
        </p:spPr>
        <p:txBody>
          <a:bodyPr wrap="none" lIns="0" tIns="0" rIns="108000" bIns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/>
              <a:t>SYSTEM_PY</a:t>
            </a:r>
            <a:r>
              <a:rPr lang="en-US" dirty="0"/>
              <a:t> </a:t>
            </a:r>
            <a:r>
              <a:rPr lang="en-US" dirty="0" err="1"/>
              <a:t>PY</a:t>
            </a:r>
            <a:endParaRPr lang="en-US" b="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F056781-96E5-A84E-9B0E-0816F0C0E5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8478197"/>
              </p:ext>
            </p:extLst>
          </p:nvPr>
        </p:nvGraphicFramePr>
        <p:xfrm>
          <a:off x="4258899" y="1366989"/>
          <a:ext cx="7486768" cy="1940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Table 10">
            <a:extLst>
              <a:ext uri="{FF2B5EF4-FFF2-40B4-BE49-F238E27FC236}">
                <a16:creationId xmlns:a16="http://schemas.microsoft.com/office/drawing/2014/main" id="{47602722-FBEA-F24D-A573-D8200328D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163907"/>
              </p:ext>
            </p:extLst>
          </p:nvPr>
        </p:nvGraphicFramePr>
        <p:xfrm>
          <a:off x="4258898" y="3328130"/>
          <a:ext cx="7486769" cy="2154574"/>
        </p:xfrm>
        <a:graphic>
          <a:graphicData uri="http://schemas.openxmlformats.org/drawingml/2006/table">
            <a:tbl>
              <a:tblPr firstRow="1" bandRow="1">
                <a:effectLst/>
                <a:tableStyleId>{F2DE63D5-997A-4646-A377-4702673A728D}</a:tableStyleId>
              </a:tblPr>
              <a:tblGrid>
                <a:gridCol w="3740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1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4441">
                  <a:extLst>
                    <a:ext uri="{9D8B030D-6E8A-4147-A177-3AD203B41FA5}">
                      <a16:colId xmlns:a16="http://schemas.microsoft.com/office/drawing/2014/main" val="3286041723"/>
                    </a:ext>
                  </a:extLst>
                </a:gridCol>
              </a:tblGrid>
              <a:tr h="36777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1" noProof="0">
                          <a:solidFill>
                            <a:schemeClr val="bg1"/>
                          </a:solidFill>
                          <a:latin typeface="+mn-lt"/>
                        </a:rPr>
                        <a:t>Technology</a:t>
                      </a:r>
                      <a:endParaRPr lang="nl-NL" sz="1400" b="1" i="0" noProof="0">
                        <a:solidFill>
                          <a:schemeClr val="bg1"/>
                        </a:solidFill>
                        <a:latin typeface="+mn-lt"/>
                        <a:cs typeface="TheSans B4 SemiLight"/>
                      </a:endParaRPr>
                    </a:p>
                  </a:txBody>
                  <a:tcPr marL="216000" marR="108000" marT="72000" marB="72000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400" b="1" noProof="0">
                          <a:solidFill>
                            <a:schemeClr val="bg1"/>
                          </a:solidFill>
                          <a:latin typeface="+mn-lt"/>
                        </a:rPr>
                        <a:t>LOC</a:t>
                      </a:r>
                      <a:endParaRPr lang="nl-NL" sz="1400" b="1" i="0" noProof="0">
                        <a:solidFill>
                          <a:schemeClr val="bg1"/>
                        </a:solidFill>
                        <a:latin typeface="+mn-lt"/>
                        <a:cs typeface="TheSans B4 SemiLight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400" b="1" i="0" noProof="0" err="1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Rebuild</a:t>
                      </a:r>
                      <a:r>
                        <a:rPr lang="nl-NL" sz="1400" b="1" i="0" noProof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 </a:t>
                      </a:r>
                      <a:r>
                        <a:rPr lang="nl-NL" sz="1400" b="1" i="0" noProof="0" err="1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size</a:t>
                      </a:r>
                      <a:r>
                        <a:rPr lang="nl-NL" sz="1400" b="1" i="0" noProof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 (</a:t>
                      </a:r>
                      <a:r>
                        <a:rPr lang="nl-NL" sz="1400" b="1" i="0" noProof="0" err="1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PY</a:t>
                      </a:r>
                      <a:r>
                        <a:rPr lang="nl-NL" sz="1400" b="1" i="0" noProof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)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4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TECH_1_NAME</a:t>
                      </a:r>
                    </a:p>
                  </a:txBody>
                  <a:tcPr marL="216000" marR="108000" marT="72000" marB="72000" anchor="b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 Regular"/>
                        </a:rPr>
                        <a:t>TECH_1_LOC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TECH_1_PY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4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TECH_2_NAME</a:t>
                      </a:r>
                    </a:p>
                  </a:txBody>
                  <a:tcPr marL="216000" marR="108000" marT="72000" marB="72000" anchor="b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 Regular"/>
                        </a:rPr>
                        <a:t>TECH_2_LOC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TECH_2_PY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4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TECH_3_NAME</a:t>
                      </a:r>
                    </a:p>
                  </a:txBody>
                  <a:tcPr marL="216000" marR="108000" marT="72000" marB="72000" anchor="b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 Regular"/>
                        </a:rPr>
                        <a:t>TECH_3_LOC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TECH_3_PY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4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TECH_4_NAME</a:t>
                      </a:r>
                    </a:p>
                  </a:txBody>
                  <a:tcPr marL="216000" marR="108000" marT="72000" marB="72000" anchor="b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 Regular"/>
                        </a:rPr>
                        <a:t>TECH_4_LOC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TECH_4_PY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4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TECH_5_NAME</a:t>
                      </a:r>
                    </a:p>
                  </a:txBody>
                  <a:tcPr marL="216000" marR="108000" marT="72000" marB="72000" anchor="b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 Regular"/>
                        </a:rPr>
                        <a:t>TECH_5_LOC 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TECH_5_PY 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811833"/>
                  </a:ext>
                </a:extLst>
              </a:tr>
            </a:tbl>
          </a:graphicData>
        </a:graphic>
      </p:graphicFrame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4953B0A-BA73-504C-811A-B3CDE825A186}"/>
              </a:ext>
            </a:extLst>
          </p:cNvPr>
          <p:cNvSpPr txBox="1">
            <a:spLocks/>
          </p:cNvSpPr>
          <p:nvPr/>
        </p:nvSpPr>
        <p:spPr>
          <a:xfrm>
            <a:off x="4478812" y="5781286"/>
            <a:ext cx="1797438" cy="221497"/>
          </a:xfrm>
          <a:prstGeom prst="rect">
            <a:avLst/>
          </a:prstGeom>
          <a:noFill/>
        </p:spPr>
        <p:txBody>
          <a:bodyPr wrap="none" lIns="0" tIns="0" rIns="108000" bIns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Total system volume:</a:t>
            </a:r>
            <a:endParaRPr lang="en-US" b="0" dirty="0"/>
          </a:p>
        </p:txBody>
      </p: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9EA93C31-7D02-A448-9A77-0EEE72037098}"/>
              </a:ext>
            </a:extLst>
          </p:cNvPr>
          <p:cNvSpPr txBox="1">
            <a:spLocks/>
          </p:cNvSpPr>
          <p:nvPr/>
        </p:nvSpPr>
        <p:spPr>
          <a:xfrm>
            <a:off x="6628412" y="5781286"/>
            <a:ext cx="2906219" cy="221497"/>
          </a:xfrm>
          <a:prstGeom prst="rect">
            <a:avLst/>
          </a:prstGeom>
          <a:noFill/>
        </p:spPr>
        <p:txBody>
          <a:bodyPr wrap="none" lIns="0" tIns="0" rIns="108000" bIns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/>
              <a:t>SYSTEM_LOC_FORMAT_COMMA</a:t>
            </a:r>
            <a:r>
              <a:rPr lang="en-US" dirty="0"/>
              <a:t> LOC</a:t>
            </a:r>
            <a:endParaRPr lang="en-US" b="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0C1FDA-5A36-AF44-81EB-8575C7793171}"/>
              </a:ext>
            </a:extLst>
          </p:cNvPr>
          <p:cNvSpPr txBox="1"/>
          <p:nvPr/>
        </p:nvSpPr>
        <p:spPr>
          <a:xfrm>
            <a:off x="3588669" y="6539325"/>
            <a:ext cx="7345448" cy="246221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r>
              <a:rPr lang="en-US" sz="1000" b="1">
                <a:solidFill>
                  <a:schemeClr val="accent1"/>
                </a:solidFill>
              </a:rPr>
              <a:t>PM</a:t>
            </a:r>
            <a:r>
              <a:rPr lang="en-US" sz="1000">
                <a:solidFill>
                  <a:schemeClr val="accent1"/>
                </a:solidFill>
              </a:rPr>
              <a:t> = Person Months (rebuild size), </a:t>
            </a:r>
            <a:r>
              <a:rPr lang="en-US" sz="1000" b="1" err="1">
                <a:solidFill>
                  <a:schemeClr val="accent1"/>
                </a:solidFill>
              </a:rPr>
              <a:t>PY</a:t>
            </a:r>
            <a:r>
              <a:rPr lang="en-US" sz="1000">
                <a:solidFill>
                  <a:schemeClr val="accent1"/>
                </a:solidFill>
              </a:rPr>
              <a:t> = Person Years (rebuild size)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18CFB0-8BED-E2AA-7F87-EA8A27DA4B79}"/>
              </a:ext>
            </a:extLst>
          </p:cNvPr>
          <p:cNvSpPr txBox="1"/>
          <p:nvPr/>
        </p:nvSpPr>
        <p:spPr>
          <a:xfrm>
            <a:off x="10058400" y="-373182"/>
            <a:ext cx="2000312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TECHNOLOGY_CHART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06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18A21A-24C5-40C5-4CDB-EA624C29A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33BDC-89A5-E3A4-AEC7-4B221AF3E3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TEST CODE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0EBEF5-DCD9-FC37-4864-9AD952D1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SYSTEM_NAME</a:t>
            </a:r>
            <a:r>
              <a:rPr lang="en-US" dirty="0"/>
              <a:t> has an </a:t>
            </a:r>
            <a:r>
              <a:rPr lang="en-US" dirty="0" err="1"/>
              <a:t>TEST_CODE_RELATIVE</a:t>
            </a:r>
            <a:r>
              <a:rPr lang="en-US" dirty="0"/>
              <a:t> test/code ratio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67E356-2302-043B-D4F1-18D148D4F0C8}"/>
              </a:ext>
            </a:extLst>
          </p:cNvPr>
          <p:cNvSpPr txBox="1"/>
          <p:nvPr/>
        </p:nvSpPr>
        <p:spPr>
          <a:xfrm>
            <a:off x="7118733" y="1234521"/>
            <a:ext cx="4376866" cy="38805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US" b="1" dirty="0" err="1">
                <a:solidFill>
                  <a:schemeClr val="tx2"/>
                </a:solidFill>
              </a:rPr>
              <a:t>TEST_CODE_RATIO</a:t>
            </a:r>
            <a:r>
              <a:rPr lang="en-US" b="1" dirty="0">
                <a:solidFill>
                  <a:schemeClr val="tx2"/>
                </a:solidFill>
              </a:rPr>
              <a:t> overall Test/code ratio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4A68CB-2FEE-81FD-058E-2E5AD8DB5C6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8932" y="5953982"/>
            <a:ext cx="4758570" cy="307564"/>
          </a:xfrm>
          <a:prstGeom prst="rect">
            <a:avLst/>
          </a:prstGeom>
        </p:spPr>
      </p:pic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AC1B7746-944D-B669-0A8D-A3370AB580D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718654622"/>
              </p:ext>
            </p:extLst>
          </p:nvPr>
        </p:nvGraphicFramePr>
        <p:xfrm>
          <a:off x="6957718" y="1622576"/>
          <a:ext cx="4537881" cy="4331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AA0E6AF-E77A-4F4C-45E8-1299E5B1FD0B}"/>
              </a:ext>
            </a:extLst>
          </p:cNvPr>
          <p:cNvSpPr txBox="1"/>
          <p:nvPr/>
        </p:nvSpPr>
        <p:spPr>
          <a:xfrm>
            <a:off x="9771765" y="-373182"/>
            <a:ext cx="2420235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TEST_CODE_RATIO_CHART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93147D-DFE7-6BE7-7441-6D385DFAA343}"/>
              </a:ext>
            </a:extLst>
          </p:cNvPr>
          <p:cNvSpPr txBox="1"/>
          <p:nvPr/>
        </p:nvSpPr>
        <p:spPr>
          <a:xfrm>
            <a:off x="553154" y="1444963"/>
            <a:ext cx="4989689" cy="1189878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SYSTEM_NAME</a:t>
            </a:r>
            <a:r>
              <a:rPr lang="en-US" sz="1600" dirty="0">
                <a:solidFill>
                  <a:schemeClr val="tx2"/>
                </a:solidFill>
              </a:rPr>
              <a:t> scores </a:t>
            </a:r>
            <a:r>
              <a:rPr lang="en-US" sz="1600" dirty="0" err="1">
                <a:solidFill>
                  <a:schemeClr val="tx2"/>
                </a:solidFill>
              </a:rPr>
              <a:t>TEST_CODE_RELATIVE</a:t>
            </a:r>
            <a:r>
              <a:rPr lang="en-US" sz="1600" dirty="0">
                <a:solidFill>
                  <a:schemeClr val="tx2"/>
                </a:solidFill>
              </a:rPr>
              <a:t>, with </a:t>
            </a:r>
            <a:r>
              <a:rPr lang="en-US" sz="1600" dirty="0" err="1">
                <a:solidFill>
                  <a:schemeClr val="tx2"/>
                </a:solidFill>
              </a:rPr>
              <a:t>TEST_CODE_RATIO</a:t>
            </a:r>
            <a:r>
              <a:rPr lang="en-US" sz="1600" dirty="0">
                <a:solidFill>
                  <a:schemeClr val="tx2"/>
                </a:solidFill>
              </a:rPr>
              <a:t> test/production code ratio. </a:t>
            </a:r>
          </a:p>
          <a:p>
            <a:pPr algn="l">
              <a:lnSpc>
                <a:spcPct val="113000"/>
              </a:lnSpc>
            </a:pPr>
            <a:endParaRPr lang="en-US" sz="1600" dirty="0">
              <a:solidFill>
                <a:schemeClr val="tx2"/>
              </a:solidFill>
            </a:endParaRPr>
          </a:p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TEST_CODE_SUMMARY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713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6A1C3D-3AA8-834F-A994-FA0207D36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10101"/>
            <a:ext cx="12192000" cy="53904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99F1CB-7901-D148-8851-054AF6F7AB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5790" y="169213"/>
            <a:ext cx="9639877" cy="216756"/>
          </a:xfrm>
        </p:spPr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Maintainability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ADE34061-4828-C24F-8E69-8233C2B4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SYSTEM_NAME</a:t>
            </a:r>
            <a:r>
              <a:rPr lang="en-US" dirty="0"/>
              <a:t> is a </a:t>
            </a:r>
            <a:r>
              <a:rPr lang="en-US" dirty="0" err="1"/>
              <a:t>MAINT_SIZE</a:t>
            </a:r>
            <a:r>
              <a:rPr lang="en-US" dirty="0"/>
              <a:t> system of </a:t>
            </a:r>
            <a:r>
              <a:rPr lang="en-US"/>
              <a:t>SYSTEM_PY </a:t>
            </a:r>
            <a:r>
              <a:rPr lang="en-US" dirty="0" err="1"/>
              <a:t>PY</a:t>
            </a:r>
            <a:r>
              <a:rPr lang="en-US" dirty="0"/>
              <a:t> which scores </a:t>
            </a:r>
            <a:r>
              <a:rPr lang="en-US" dirty="0" err="1"/>
              <a:t>MAINT_RATING</a:t>
            </a:r>
            <a:r>
              <a:rPr lang="en-US" dirty="0"/>
              <a:t> for maintainability </a:t>
            </a:r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A22FF7-2BA3-1F40-8DD0-DE0D3F1EF364}"/>
              </a:ext>
            </a:extLst>
          </p:cNvPr>
          <p:cNvSpPr/>
          <p:nvPr/>
        </p:nvSpPr>
        <p:spPr>
          <a:xfrm>
            <a:off x="0" y="856385"/>
            <a:ext cx="12192001" cy="94061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5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B5C55A-0F65-334C-BA45-7E6C78227CA0}"/>
              </a:ext>
            </a:extLst>
          </p:cNvPr>
          <p:cNvSpPr/>
          <p:nvPr/>
        </p:nvSpPr>
        <p:spPr>
          <a:xfrm>
            <a:off x="634296" y="856385"/>
            <a:ext cx="9349048" cy="6001615"/>
          </a:xfrm>
          <a:prstGeom prst="rect">
            <a:avLst/>
          </a:prstGeom>
          <a:gradFill>
            <a:gsLst>
              <a:gs pos="38000">
                <a:schemeClr val="accent2">
                  <a:alpha val="0"/>
                </a:schemeClr>
              </a:gs>
              <a:gs pos="62000">
                <a:schemeClr val="accent1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NL" sz="1600" dirty="0" err="1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E94B3-7184-6F49-9E35-6B595DC2D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2C3C6B-FDFF-1D49-A1BC-305B68E0B083}"/>
              </a:ext>
            </a:extLst>
          </p:cNvPr>
          <p:cNvSpPr txBox="1"/>
          <p:nvPr/>
        </p:nvSpPr>
        <p:spPr>
          <a:xfrm>
            <a:off x="719304" y="1798115"/>
            <a:ext cx="1040819" cy="3653501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r">
              <a:lnSpc>
                <a:spcPct val="300000"/>
              </a:lnSpc>
            </a:pPr>
            <a:r>
              <a:rPr lang="en-NL" sz="1600" dirty="0">
                <a:solidFill>
                  <a:schemeClr val="bg1"/>
                </a:solidFill>
                <a:latin typeface="Calibri" panose="020F0502020204030204" pitchFamily="34" charset="0"/>
              </a:rPr>
              <a:t>★★★★★</a:t>
            </a:r>
          </a:p>
          <a:p>
            <a:pPr algn="r">
              <a:lnSpc>
                <a:spcPct val="300000"/>
              </a:lnSpc>
            </a:pPr>
            <a:r>
              <a:rPr lang="en-NL" sz="1600" dirty="0">
                <a:solidFill>
                  <a:schemeClr val="bg1"/>
                </a:solidFill>
                <a:latin typeface="Calibri" panose="020F0502020204030204" pitchFamily="34" charset="0"/>
              </a:rPr>
              <a:t>★★★★</a:t>
            </a:r>
          </a:p>
          <a:p>
            <a:pPr algn="r">
              <a:lnSpc>
                <a:spcPct val="300000"/>
              </a:lnSpc>
            </a:pPr>
            <a:r>
              <a:rPr lang="en-NL" sz="1600" dirty="0">
                <a:solidFill>
                  <a:schemeClr val="bg1"/>
                </a:solidFill>
                <a:latin typeface="Calibri" panose="020F0502020204030204" pitchFamily="34" charset="0"/>
              </a:rPr>
              <a:t>★★★</a:t>
            </a:r>
          </a:p>
          <a:p>
            <a:pPr algn="r">
              <a:lnSpc>
                <a:spcPct val="300000"/>
              </a:lnSpc>
            </a:pPr>
            <a:r>
              <a:rPr lang="en-NL" sz="1600" dirty="0">
                <a:solidFill>
                  <a:schemeClr val="bg1"/>
                </a:solidFill>
                <a:latin typeface="Calibri" panose="020F0502020204030204" pitchFamily="34" charset="0"/>
              </a:rPr>
              <a:t>★★</a:t>
            </a:r>
          </a:p>
          <a:p>
            <a:pPr algn="r">
              <a:lnSpc>
                <a:spcPct val="300000"/>
              </a:lnSpc>
            </a:pPr>
            <a:r>
              <a:rPr lang="en-NL" sz="1600" dirty="0">
                <a:solidFill>
                  <a:schemeClr val="bg1"/>
                </a:solidFill>
                <a:latin typeface="Calibri" panose="020F0502020204030204" pitchFamily="34" charset="0"/>
              </a:rPr>
              <a:t>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6B9F2E-1FAA-6147-8D4B-123937F3FA14}"/>
              </a:ext>
            </a:extLst>
          </p:cNvPr>
          <p:cNvSpPr txBox="1"/>
          <p:nvPr/>
        </p:nvSpPr>
        <p:spPr>
          <a:xfrm rot="16200000">
            <a:off x="-74159" y="3637528"/>
            <a:ext cx="1247606" cy="273023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NL" sz="1100" b="1" dirty="0">
                <a:solidFill>
                  <a:schemeClr val="accent2"/>
                </a:solidFill>
              </a:rPr>
              <a:t>MAINTAINABILITY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CA2804-3BBC-1243-B252-3606CEE166D1}"/>
              </a:ext>
            </a:extLst>
          </p:cNvPr>
          <p:cNvSpPr txBox="1"/>
          <p:nvPr/>
        </p:nvSpPr>
        <p:spPr>
          <a:xfrm>
            <a:off x="5427385" y="5971218"/>
            <a:ext cx="2826564" cy="273023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NL" sz="1100" b="1" dirty="0">
                <a:solidFill>
                  <a:schemeClr val="accent2"/>
                </a:solidFill>
              </a:rPr>
              <a:t>SYSTEM REBUILD VOLUME</a:t>
            </a:r>
            <a:r>
              <a:rPr lang="en-NL" sz="1100" dirty="0">
                <a:solidFill>
                  <a:schemeClr val="accent2"/>
                </a:solidFill>
              </a:rPr>
              <a:t> IN PERSON YEARS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40947C-5676-1242-AEC0-87071DBECADF}"/>
              </a:ext>
            </a:extLst>
          </p:cNvPr>
          <p:cNvCxnSpPr/>
          <p:nvPr/>
        </p:nvCxnSpPr>
        <p:spPr>
          <a:xfrm flipV="1">
            <a:off x="723627" y="3154373"/>
            <a:ext cx="0" cy="1245793"/>
          </a:xfrm>
          <a:prstGeom prst="straightConnector1">
            <a:avLst/>
          </a:prstGeom>
          <a:ln w="19050">
            <a:solidFill>
              <a:srgbClr val="B3BEC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24D10E-589B-A645-A73D-2DF5671E5BCE}"/>
              </a:ext>
            </a:extLst>
          </p:cNvPr>
          <p:cNvCxnSpPr/>
          <p:nvPr/>
        </p:nvCxnSpPr>
        <p:spPr>
          <a:xfrm>
            <a:off x="5427385" y="6293337"/>
            <a:ext cx="2826564" cy="0"/>
          </a:xfrm>
          <a:prstGeom prst="straightConnector1">
            <a:avLst/>
          </a:prstGeom>
          <a:ln w="19050">
            <a:solidFill>
              <a:srgbClr val="B3BEC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719D613-2D86-324E-B31C-9B748075401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5560" y="1842711"/>
            <a:ext cx="9781201" cy="3899777"/>
          </a:xfrm>
          <a:prstGeom prst="rect">
            <a:avLst/>
          </a:prstGeom>
        </p:spPr>
      </p:pic>
      <p:graphicFrame>
        <p:nvGraphicFramePr>
          <p:cNvPr id="25" name="CHART_1">
            <a:extLst>
              <a:ext uri="{FF2B5EF4-FFF2-40B4-BE49-F238E27FC236}">
                <a16:creationId xmlns:a16="http://schemas.microsoft.com/office/drawing/2014/main" id="{71473021-ED8B-E048-AE80-928BC05FB0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3780878"/>
              </p:ext>
            </p:extLst>
          </p:nvPr>
        </p:nvGraphicFramePr>
        <p:xfrm>
          <a:off x="1477919" y="1834937"/>
          <a:ext cx="10279108" cy="4131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4FC400F9-4DE2-8F42-8C2D-4150A26F3F2C}"/>
              </a:ext>
            </a:extLst>
          </p:cNvPr>
          <p:cNvGrpSpPr/>
          <p:nvPr/>
        </p:nvGrpSpPr>
        <p:grpSpPr>
          <a:xfrm>
            <a:off x="5245200" y="1363956"/>
            <a:ext cx="3091908" cy="388055"/>
            <a:chOff x="4652159" y="1363956"/>
            <a:chExt cx="3091908" cy="38805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5046831-DB71-A940-A48A-8B3192963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00000"/>
            </a:blip>
            <a:stretch>
              <a:fillRect/>
            </a:stretch>
          </p:blipFill>
          <p:spPr>
            <a:xfrm>
              <a:off x="4652159" y="1380274"/>
              <a:ext cx="355600" cy="30226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6023ED-8DC0-D241-985A-9479E28D34EC}"/>
                </a:ext>
              </a:extLst>
            </p:cNvPr>
            <p:cNvSpPr txBox="1"/>
            <p:nvPr/>
          </p:nvSpPr>
          <p:spPr>
            <a:xfrm>
              <a:off x="4987587" y="1363956"/>
              <a:ext cx="2756480" cy="388055"/>
            </a:xfrm>
            <a:prstGeom prst="rect">
              <a:avLst/>
            </a:prstGeom>
            <a:noFill/>
          </p:spPr>
          <p:txBody>
            <a:bodyPr wrap="none" lIns="90000" rtlCol="0" anchor="t">
              <a:spAutoFit/>
            </a:bodyPr>
            <a:lstStyle/>
            <a:p>
              <a:pPr algn="l">
                <a:lnSpc>
                  <a:spcPct val="113000"/>
                </a:lnSpc>
              </a:pPr>
              <a:r>
                <a:rPr lang="en-NL" b="1" dirty="0">
                  <a:solidFill>
                    <a:schemeClr val="bg1"/>
                  </a:solidFill>
                </a:rPr>
                <a:t>maintainability benchmark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966B7EB-EB40-8F4F-BFE2-14F8A482C1E9}"/>
              </a:ext>
            </a:extLst>
          </p:cNvPr>
          <p:cNvGrpSpPr/>
          <p:nvPr/>
        </p:nvGrpSpPr>
        <p:grpSpPr>
          <a:xfrm>
            <a:off x="1894777" y="5954803"/>
            <a:ext cx="1800067" cy="289438"/>
            <a:chOff x="1894777" y="5954803"/>
            <a:chExt cx="1800067" cy="289438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1D2BB0-4FB7-FD48-9491-1CC2359747A2}"/>
                </a:ext>
              </a:extLst>
            </p:cNvPr>
            <p:cNvSpPr/>
            <p:nvPr/>
          </p:nvSpPr>
          <p:spPr>
            <a:xfrm>
              <a:off x="1894777" y="6061515"/>
              <a:ext cx="79513" cy="79513"/>
            </a:xfrm>
            <a:prstGeom prst="ellipse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NL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D5F066-D653-7244-8E79-CAE5026508C0}"/>
                </a:ext>
              </a:extLst>
            </p:cNvPr>
            <p:cNvSpPr txBox="1"/>
            <p:nvPr/>
          </p:nvSpPr>
          <p:spPr>
            <a:xfrm>
              <a:off x="1934534" y="5954803"/>
              <a:ext cx="1760310" cy="289438"/>
            </a:xfrm>
            <a:prstGeom prst="rect">
              <a:avLst/>
            </a:prstGeom>
            <a:noFill/>
          </p:spPr>
          <p:txBody>
            <a:bodyPr wrap="none" lIns="90000" rtlCol="0" anchor="t">
              <a:spAutoFit/>
            </a:bodyPr>
            <a:lstStyle/>
            <a:p>
              <a:pPr algn="l">
                <a:lnSpc>
                  <a:spcPct val="113000"/>
                </a:lnSpc>
              </a:pPr>
              <a:r>
                <a:rPr lang="en-NL" sz="1200" dirty="0">
                  <a:solidFill>
                    <a:schemeClr val="bg1"/>
                  </a:solidFill>
                </a:rPr>
                <a:t>System in SIG benchmark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E6F0224-6430-EFA1-D313-482D221B7593}"/>
              </a:ext>
            </a:extLst>
          </p:cNvPr>
          <p:cNvSpPr txBox="1"/>
          <p:nvPr/>
        </p:nvSpPr>
        <p:spPr>
          <a:xfrm>
            <a:off x="10854411" y="-307357"/>
            <a:ext cx="1404700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GALAXY_SLIDE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317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344C9-4DF8-888C-E386-5F7CF5A90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20" name="Text Placeholder 219">
            <a:extLst>
              <a:ext uri="{FF2B5EF4-FFF2-40B4-BE49-F238E27FC236}">
                <a16:creationId xmlns:a16="http://schemas.microsoft.com/office/drawing/2014/main" id="{00A717DA-DAF2-CAA1-EA44-F96119C020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Maintainability</a:t>
            </a:r>
          </a:p>
        </p:txBody>
      </p:sp>
      <p:sp>
        <p:nvSpPr>
          <p:cNvPr id="219" name="Title 218">
            <a:extLst>
              <a:ext uri="{FF2B5EF4-FFF2-40B4-BE49-F238E27FC236}">
                <a16:creationId xmlns:a16="http://schemas.microsoft.com/office/drawing/2014/main" id="{81A0B100-9255-B9B3-FB75-7D8481E0F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SYSTEM_NAME</a:t>
            </a:r>
            <a:r>
              <a:rPr lang="nl-NL" dirty="0"/>
              <a:t> scores </a:t>
            </a:r>
            <a:r>
              <a:rPr lang="nl-NL" dirty="0" err="1"/>
              <a:t>MAINT_INDICATION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maintainability</a:t>
            </a:r>
            <a:endParaRPr lang="en-NL"/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id="{FB22F9B3-4547-04E1-D239-8DDD0D9556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MAINT_DATE_DAY</a:t>
            </a:r>
            <a:endParaRPr lang="en-NL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id="{FAAA969D-31E3-621C-FDF8-31749FD317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MAINT_DATE_MONTH</a:t>
            </a:r>
            <a:endParaRPr lang="en-NL"/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id="{6875D777-0302-90E7-7B00-67C7D944864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MAINT_DATE_YEAR</a:t>
            </a:r>
            <a:endParaRPr lang="en-NL"/>
          </a:p>
        </p:txBody>
      </p:sp>
      <p:sp>
        <p:nvSpPr>
          <p:cNvPr id="221" name="Text Placeholder 220">
            <a:extLst>
              <a:ext uri="{FF2B5EF4-FFF2-40B4-BE49-F238E27FC236}">
                <a16:creationId xmlns:a16="http://schemas.microsoft.com/office/drawing/2014/main" id="{D4753102-29AF-71C5-724A-938F8A485F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2" name="Text Placeholder 221">
            <a:extLst>
              <a:ext uri="{FF2B5EF4-FFF2-40B4-BE49-F238E27FC236}">
                <a16:creationId xmlns:a16="http://schemas.microsoft.com/office/drawing/2014/main" id="{112BC55F-876B-F175-0A81-D56FEE3ACF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3" name="Text Placeholder 222">
            <a:extLst>
              <a:ext uri="{FF2B5EF4-FFF2-40B4-BE49-F238E27FC236}">
                <a16:creationId xmlns:a16="http://schemas.microsoft.com/office/drawing/2014/main" id="{06A016B0-CA85-481A-1CD2-DE64897687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id="{8918AB29-C999-2398-FB62-CD600B4855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id="{5E7F6B39-A5EF-94AB-2702-F3E643831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id="{D6184AC1-2E4A-66F7-C655-6901112147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51220" y="914509"/>
            <a:ext cx="984245" cy="257763"/>
          </a:xfrm>
        </p:spPr>
        <p:txBody>
          <a:bodyPr/>
          <a:lstStyle/>
          <a:p>
            <a:r>
              <a:rPr lang="en-GB"/>
              <a:t>Maintainability</a:t>
            </a:r>
            <a:endParaRPr lang="en-NL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0227ECC-F4D1-7273-A4F6-58B0F444DF23}"/>
              </a:ext>
            </a:extLst>
          </p:cNvPr>
          <p:cNvGrpSpPr/>
          <p:nvPr/>
        </p:nvGrpSpPr>
        <p:grpSpPr>
          <a:xfrm>
            <a:off x="5871997" y="1568465"/>
            <a:ext cx="373034" cy="430054"/>
            <a:chOff x="5730574" y="2099850"/>
            <a:chExt cx="373034" cy="43005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2A6F0A6-4311-08D2-8340-B7A7C7FB136C}"/>
                </a:ext>
              </a:extLst>
            </p:cNvPr>
            <p:cNvSpPr>
              <a:spLocks/>
            </p:cNvSpPr>
            <p:nvPr/>
          </p:nvSpPr>
          <p:spPr>
            <a:xfrm>
              <a:off x="5730574" y="2099850"/>
              <a:ext cx="373034" cy="2881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15900" dist="38100" dir="5400000" sx="91000" sy="91000" algn="t" rotWithShape="0">
                <a:srgbClr val="5C6F7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36000" rIns="72000" bIns="36000" rtlCol="0" anchor="b">
              <a:noAutofit/>
            </a:bodyPr>
            <a:lstStyle/>
            <a:p>
              <a:pPr algn="ctr"/>
              <a:r>
                <a:rPr lang="en-US" sz="1400" b="1" dirty="0" err="1"/>
                <a:t>MARKER_MAINT_RATING</a:t>
              </a:r>
              <a:endParaRPr lang="en-US" sz="1400" b="1" dirty="0"/>
            </a:p>
          </p:txBody>
        </p:sp>
        <p:sp>
          <p:nvSpPr>
            <p:cNvPr id="52" name="Pentagon 51">
              <a:extLst>
                <a:ext uri="{FF2B5EF4-FFF2-40B4-BE49-F238E27FC236}">
                  <a16:creationId xmlns:a16="http://schemas.microsoft.com/office/drawing/2014/main" id="{D6282190-CB5E-00CF-1108-FD64568BF250}"/>
                </a:ext>
              </a:extLst>
            </p:cNvPr>
            <p:cNvSpPr/>
            <p:nvPr/>
          </p:nvSpPr>
          <p:spPr>
            <a:xfrm rot="5400000">
              <a:off x="5846487" y="2410820"/>
              <a:ext cx="146814" cy="91353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  <a:effectLst>
              <a:outerShdw dist="12700" dir="5400000" sx="102000" sy="102000" algn="t" rotWithShape="0">
                <a:srgbClr val="F0F3F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36" name="Group 52">
            <a:extLst>
              <a:ext uri="{FF2B5EF4-FFF2-40B4-BE49-F238E27FC236}">
                <a16:creationId xmlns:a16="http://schemas.microsoft.com/office/drawing/2014/main" id="{CEEF6B38-33C1-7E86-53F1-3C2F6EBBC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945820"/>
              </p:ext>
            </p:extLst>
          </p:nvPr>
        </p:nvGraphicFramePr>
        <p:xfrm>
          <a:off x="7984631" y="3243717"/>
          <a:ext cx="3755424" cy="1154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10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7159">
                  <a:extLst>
                    <a:ext uri="{9D8B030D-6E8A-4147-A177-3AD203B41FA5}">
                      <a16:colId xmlns:a16="http://schemas.microsoft.com/office/drawing/2014/main" val="335839943"/>
                    </a:ext>
                  </a:extLst>
                </a:gridCol>
                <a:gridCol w="567558">
                  <a:extLst>
                    <a:ext uri="{9D8B030D-6E8A-4147-A177-3AD203B41FA5}">
                      <a16:colId xmlns:a16="http://schemas.microsoft.com/office/drawing/2014/main" val="2689889332"/>
                    </a:ext>
                  </a:extLst>
                </a:gridCol>
              </a:tblGrid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</a:rPr>
                        <a:t>Volume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173241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STARS_VOLUME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MAINT_RATING_VOLUME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Duplication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STARS_DUPLICATION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MAINT_RATING_DUPLICATION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</a:rPr>
                        <a:t>Unit size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173241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STARS_UNIT_SIZE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MAINT_RATING_UNIT_SIZE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Unit complexity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STARS_UNIT_COMPLEXITY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MAINT_RATING_UNIT_COMPLEXITY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9936421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Unit interfacing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STARS_UNIT_INTERFACING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MAINT_RATING_UNIT_INTERFACING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7257320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Module coupling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STARS_MODULE_COUPLING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MAINT_RATING_MODULE_COUPLING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3660516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Component independence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STARS_COMPONENT_INDEPENDENCE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MAINT_RATING_COMPONENT_INDEPENDENCE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2530004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Component entanglement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STARS_COMPONENT_ENTANGLEMENT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MAINT_RATING_COMPONENT_ENTANGLEMENT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82071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3720861-DD0F-D566-06AC-40B24CCB06F1}"/>
              </a:ext>
            </a:extLst>
          </p:cNvPr>
          <p:cNvSpPr txBox="1"/>
          <p:nvPr/>
        </p:nvSpPr>
        <p:spPr>
          <a:xfrm>
            <a:off x="436369" y="3344081"/>
            <a:ext cx="68118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SYSTEM_NAME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scores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MAINT_RELATIVE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market average for maintainability. </a:t>
            </a:r>
            <a:r>
              <a:rPr lang="en-US" sz="1600" dirty="0">
                <a:solidFill>
                  <a:schemeClr val="accent1"/>
                </a:solidFill>
              </a:rPr>
              <a:t>This indicates </a:t>
            </a:r>
            <a:r>
              <a:rPr lang="en-US" sz="1600" dirty="0" err="1">
                <a:solidFill>
                  <a:schemeClr val="accent1"/>
                </a:solidFill>
              </a:rPr>
              <a:t>MAINT_INDICATION</a:t>
            </a:r>
            <a:r>
              <a:rPr lang="en-US" sz="1600" dirty="0">
                <a:solidFill>
                  <a:schemeClr val="accent1"/>
                </a:solidFill>
              </a:rPr>
              <a:t> maintenance costs and time to market for functional changes. </a:t>
            </a:r>
          </a:p>
          <a:p>
            <a:endParaRPr lang="en-US" sz="1600" dirty="0">
              <a:solidFill>
                <a:schemeClr val="accent1"/>
              </a:solidFill>
            </a:endParaRPr>
          </a:p>
          <a:p>
            <a:r>
              <a:rPr lang="en-US" sz="1600" b="1" dirty="0">
                <a:solidFill>
                  <a:schemeClr val="accent1"/>
                </a:solidFill>
              </a:rPr>
              <a:t>Notable Metrics</a:t>
            </a:r>
          </a:p>
          <a:p>
            <a:r>
              <a:rPr lang="en-US" sz="1600" dirty="0" err="1">
                <a:solidFill>
                  <a:schemeClr val="accent1"/>
                </a:solidFill>
              </a:rPr>
              <a:t>MAINT_MULTIPLE_OBSERVATIONS</a:t>
            </a:r>
            <a:endParaRPr lang="en-US" sz="1600" dirty="0">
              <a:solidFill>
                <a:schemeClr val="accent1"/>
              </a:solidFill>
              <a:highlight>
                <a:srgbClr val="FF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56301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148743-6952-3E41-9EAE-79445DBE18D5}"/>
              </a:ext>
            </a:extLst>
          </p:cNvPr>
          <p:cNvSpPr/>
          <p:nvPr/>
        </p:nvSpPr>
        <p:spPr>
          <a:xfrm>
            <a:off x="540685" y="1890851"/>
            <a:ext cx="11068220" cy="77633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80031D-8002-E744-BAAA-BC5222DA882B}"/>
              </a:ext>
            </a:extLst>
          </p:cNvPr>
          <p:cNvSpPr/>
          <p:nvPr/>
        </p:nvSpPr>
        <p:spPr>
          <a:xfrm>
            <a:off x="525694" y="1816445"/>
            <a:ext cx="11098199" cy="853915"/>
          </a:xfrm>
          <a:prstGeom prst="rect">
            <a:avLst/>
          </a:prstGeom>
          <a:gradFill>
            <a:gsLst>
              <a:gs pos="90000">
                <a:srgbClr val="F7F9FC">
                  <a:alpha val="0"/>
                </a:srgbClr>
              </a:gs>
              <a:gs pos="11000">
                <a:schemeClr val="bg2">
                  <a:alpha val="0"/>
                </a:schemeClr>
              </a:gs>
              <a:gs pos="3000">
                <a:schemeClr val="bg2"/>
              </a:gs>
              <a:gs pos="97000">
                <a:schemeClr val="bg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8A220B-CADA-304A-81AB-5E5350C66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25AB7FEC-3C4E-3747-B264-B25107669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ARCHITECTURE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3F01D3E4-9AF7-134E-86FD-74CBA9799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3000"/>
              </a:lnSpc>
            </a:pPr>
            <a:r>
              <a:rPr lang="en-US" sz="2000" b="1" dirty="0" err="1">
                <a:solidFill>
                  <a:schemeClr val="tx2"/>
                </a:solidFill>
              </a:rPr>
              <a:t>SYSTEM_NAME</a:t>
            </a:r>
            <a:r>
              <a:rPr lang="en-US" sz="2000" b="1" dirty="0">
                <a:solidFill>
                  <a:schemeClr val="tx2"/>
                </a:solidFill>
              </a:rPr>
              <a:t> scores </a:t>
            </a:r>
            <a:r>
              <a:rPr lang="en-US" sz="2000" b="1" dirty="0" err="1">
                <a:solidFill>
                  <a:schemeClr val="tx2"/>
                </a:solidFill>
              </a:rPr>
              <a:t>ARCH_AT_BELOW</a:t>
            </a:r>
            <a:r>
              <a:rPr lang="en-US" sz="2000" b="1" dirty="0">
                <a:solidFill>
                  <a:schemeClr val="tx2"/>
                </a:solidFill>
              </a:rPr>
              <a:t> average (</a:t>
            </a:r>
            <a:r>
              <a:rPr lang="en-US" sz="2000" b="1" dirty="0" err="1">
                <a:solidFill>
                  <a:schemeClr val="tx2"/>
                </a:solidFill>
              </a:rPr>
              <a:t>ARCH_RATING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b="0" dirty="0">
                <a:latin typeface="Calibri" panose="020F0502020204030204" pitchFamily="34" charset="0"/>
              </a:rPr>
              <a:t>★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b="0" dirty="0">
                <a:latin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chemeClr val="tx2"/>
                </a:solidFill>
              </a:rPr>
              <a:t>for Architecture Quality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D53A69D-5850-064B-9D98-63B4E85002D6}"/>
              </a:ext>
            </a:extLst>
          </p:cNvPr>
          <p:cNvSpPr/>
          <p:nvPr/>
        </p:nvSpPr>
        <p:spPr bwMode="auto">
          <a:xfrm rot="5400000">
            <a:off x="1548588" y="747406"/>
            <a:ext cx="195321" cy="2211125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154D7DA-B6A3-D942-A52D-6155C32505BF}"/>
              </a:ext>
            </a:extLst>
          </p:cNvPr>
          <p:cNvSpPr/>
          <p:nvPr/>
        </p:nvSpPr>
        <p:spPr>
          <a:xfrm>
            <a:off x="543839" y="1944661"/>
            <a:ext cx="2210009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C5CCD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★☆☆☆☆</a:t>
            </a:r>
            <a:endParaRPr lang="en-GB" sz="1400" dirty="0">
              <a:solidFill>
                <a:srgbClr val="C5CCD5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EF5B18-A22E-6343-80E5-093226C827C2}"/>
              </a:ext>
            </a:extLst>
          </p:cNvPr>
          <p:cNvSpPr/>
          <p:nvPr/>
        </p:nvSpPr>
        <p:spPr bwMode="auto">
          <a:xfrm rot="5400000">
            <a:off x="3758269" y="748848"/>
            <a:ext cx="195321" cy="2208241"/>
          </a:xfrm>
          <a:prstGeom prst="rect">
            <a:avLst/>
          </a:prstGeom>
          <a:solidFill>
            <a:srgbClr val="F09819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23583C2-7594-FB4E-9EFE-2945BE5C3270}"/>
              </a:ext>
            </a:extLst>
          </p:cNvPr>
          <p:cNvSpPr/>
          <p:nvPr/>
        </p:nvSpPr>
        <p:spPr bwMode="auto">
          <a:xfrm rot="5400000">
            <a:off x="8182546" y="741445"/>
            <a:ext cx="195321" cy="2223047"/>
          </a:xfrm>
          <a:prstGeom prst="rect">
            <a:avLst/>
          </a:prstGeom>
          <a:solidFill>
            <a:srgbClr val="57C968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1F2ABEA-AB21-6942-81B5-0EE77F28BD5C}"/>
              </a:ext>
            </a:extLst>
          </p:cNvPr>
          <p:cNvSpPr/>
          <p:nvPr/>
        </p:nvSpPr>
        <p:spPr bwMode="auto">
          <a:xfrm rot="5400000">
            <a:off x="10398054" y="748983"/>
            <a:ext cx="195321" cy="2207971"/>
          </a:xfrm>
          <a:prstGeom prst="rect">
            <a:avLst/>
          </a:prstGeom>
          <a:solidFill>
            <a:srgbClr val="2C963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167323-04D1-624D-AA3F-325DB698FE8C}"/>
              </a:ext>
            </a:extLst>
          </p:cNvPr>
          <p:cNvSpPr/>
          <p:nvPr/>
        </p:nvSpPr>
        <p:spPr>
          <a:xfrm>
            <a:off x="2748924" y="1941933"/>
            <a:ext cx="220908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9AA6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★★☆☆☆</a:t>
            </a:r>
            <a:endParaRPr lang="en-GB" sz="1400" dirty="0">
              <a:solidFill>
                <a:srgbClr val="9AA6B0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805C056-85E7-EC47-8F2C-9FFBD30C699B}"/>
              </a:ext>
            </a:extLst>
          </p:cNvPr>
          <p:cNvSpPr/>
          <p:nvPr/>
        </p:nvSpPr>
        <p:spPr>
          <a:xfrm>
            <a:off x="4956896" y="1939205"/>
            <a:ext cx="2213826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6E7F8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★★★☆☆</a:t>
            </a:r>
            <a:endParaRPr lang="en-GB" sz="1400" dirty="0">
              <a:solidFill>
                <a:srgbClr val="6E7F8B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2DF8940-DBDE-D04A-9416-03F980EE69A6}"/>
              </a:ext>
            </a:extLst>
          </p:cNvPr>
          <p:cNvSpPr/>
          <p:nvPr/>
        </p:nvSpPr>
        <p:spPr>
          <a:xfrm>
            <a:off x="7181055" y="1947724"/>
            <a:ext cx="2210672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425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★★★★☆</a:t>
            </a:r>
            <a:endParaRPr lang="en-GB" sz="1400" dirty="0">
              <a:solidFill>
                <a:srgbClr val="425966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0972461-B2E3-3A46-92A9-AEE23A81F3B9}"/>
              </a:ext>
            </a:extLst>
          </p:cNvPr>
          <p:cNvSpPr/>
          <p:nvPr/>
        </p:nvSpPr>
        <p:spPr>
          <a:xfrm>
            <a:off x="9402060" y="1947724"/>
            <a:ext cx="2193832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1732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★★★★★</a:t>
            </a:r>
            <a:endParaRPr lang="en-GB" sz="1400" dirty="0">
              <a:solidFill>
                <a:srgbClr val="17324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1FB0B4A-6F6E-BF47-8527-15F1086A865F}"/>
              </a:ext>
            </a:extLst>
          </p:cNvPr>
          <p:cNvSpPr/>
          <p:nvPr/>
        </p:nvSpPr>
        <p:spPr bwMode="auto">
          <a:xfrm rot="5400000">
            <a:off x="5966706" y="748650"/>
            <a:ext cx="195321" cy="2208636"/>
          </a:xfrm>
          <a:prstGeom prst="rect">
            <a:avLst/>
          </a:prstGeom>
          <a:solidFill>
            <a:srgbClr val="F8C64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96768F9-6045-AE49-B24D-F61166D3EB6D}"/>
              </a:ext>
            </a:extLst>
          </p:cNvPr>
          <p:cNvSpPr txBox="1"/>
          <p:nvPr/>
        </p:nvSpPr>
        <p:spPr>
          <a:xfrm>
            <a:off x="381410" y="2177114"/>
            <a:ext cx="11429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tx1">
                    <a:lumMod val="60000"/>
                    <a:lumOff val="40000"/>
                  </a:schemeClr>
                </a:solidFill>
              </a:rPr>
              <a:t>0.5		             1.5		                           2.5		        3.5		                      4.5			   5.5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45F6BC3-0EC2-7742-9CCE-F275883089E5}"/>
              </a:ext>
            </a:extLst>
          </p:cNvPr>
          <p:cNvSpPr txBox="1"/>
          <p:nvPr/>
        </p:nvSpPr>
        <p:spPr>
          <a:xfrm>
            <a:off x="5471355" y="2251908"/>
            <a:ext cx="11897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000" b="1" cap="small">
                <a:solidFill>
                  <a:srgbClr val="85929D"/>
                </a:solidFill>
              </a:rPr>
              <a:t>MARKET-AVERAGE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0A3DFED-AEF8-2B48-A242-97EAC1EC9E77}"/>
              </a:ext>
            </a:extLst>
          </p:cNvPr>
          <p:cNvCxnSpPr/>
          <p:nvPr/>
        </p:nvCxnSpPr>
        <p:spPr>
          <a:xfrm>
            <a:off x="4960051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EFB4D89-3B68-844D-9BCE-97B6664582B2}"/>
              </a:ext>
            </a:extLst>
          </p:cNvPr>
          <p:cNvCxnSpPr/>
          <p:nvPr/>
        </p:nvCxnSpPr>
        <p:spPr>
          <a:xfrm>
            <a:off x="542723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634D086-5422-2B4D-B0DA-75470D69BF18}"/>
              </a:ext>
            </a:extLst>
          </p:cNvPr>
          <p:cNvCxnSpPr/>
          <p:nvPr/>
        </p:nvCxnSpPr>
        <p:spPr>
          <a:xfrm>
            <a:off x="2751812" y="1501261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9B24B0A-42B5-9D43-B1B4-4891FD4D24FB}"/>
              </a:ext>
            </a:extLst>
          </p:cNvPr>
          <p:cNvCxnSpPr/>
          <p:nvPr/>
        </p:nvCxnSpPr>
        <p:spPr>
          <a:xfrm>
            <a:off x="11599702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E288335-AA5C-8049-8C30-11DD52E4CE4F}"/>
              </a:ext>
            </a:extLst>
          </p:cNvPr>
          <p:cNvCxnSpPr>
            <a:cxnSpLocks/>
          </p:cNvCxnSpPr>
          <p:nvPr/>
        </p:nvCxnSpPr>
        <p:spPr>
          <a:xfrm>
            <a:off x="540689" y="2667186"/>
            <a:ext cx="11068215" cy="0"/>
          </a:xfrm>
          <a:prstGeom prst="line">
            <a:avLst/>
          </a:prstGeom>
          <a:ln w="19050" cmpd="sng">
            <a:solidFill>
              <a:srgbClr val="C4CCD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F12CB44-B742-314A-8BD1-F77760810CC6}"/>
              </a:ext>
            </a:extLst>
          </p:cNvPr>
          <p:cNvCxnSpPr/>
          <p:nvPr/>
        </p:nvCxnSpPr>
        <p:spPr>
          <a:xfrm>
            <a:off x="7168686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6551C5D-577A-B242-A077-085BBF0F9CF1}"/>
              </a:ext>
            </a:extLst>
          </p:cNvPr>
          <p:cNvCxnSpPr/>
          <p:nvPr/>
        </p:nvCxnSpPr>
        <p:spPr>
          <a:xfrm>
            <a:off x="9391731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07D88E2-A714-4442-8CAB-278792CDA698}"/>
              </a:ext>
            </a:extLst>
          </p:cNvPr>
          <p:cNvGrpSpPr/>
          <p:nvPr/>
        </p:nvGrpSpPr>
        <p:grpSpPr>
          <a:xfrm>
            <a:off x="5860604" y="1256023"/>
            <a:ext cx="392906" cy="538322"/>
            <a:chOff x="5720628" y="1991582"/>
            <a:chExt cx="392906" cy="538322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65E9EFF-1361-6C4B-A578-9931A723E5EC}"/>
                </a:ext>
              </a:extLst>
            </p:cNvPr>
            <p:cNvSpPr/>
            <p:nvPr/>
          </p:nvSpPr>
          <p:spPr>
            <a:xfrm>
              <a:off x="5720628" y="1991582"/>
              <a:ext cx="392906" cy="392906"/>
            </a:xfrm>
            <a:prstGeom prst="rect">
              <a:avLst/>
            </a:prstGeom>
            <a:gradFill>
              <a:gsLst>
                <a:gs pos="0">
                  <a:srgbClr val="6076BA"/>
                </a:gs>
                <a:gs pos="100000">
                  <a:srgbClr val="AA98C3"/>
                </a:gs>
              </a:gsLst>
              <a:lin ang="2700000" scaled="0"/>
            </a:gradFill>
            <a:ln>
              <a:noFill/>
            </a:ln>
            <a:effectLst>
              <a:outerShdw blurRad="215900" dist="38100" dir="5400000" sx="91000" sy="91000" algn="t" rotWithShape="0">
                <a:srgbClr val="5C6F7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 err="1"/>
                <a:t>MARKER_ARCH_RATING</a:t>
              </a:r>
              <a:endParaRPr lang="en-US" sz="1600" b="1" dirty="0"/>
            </a:p>
          </p:txBody>
        </p:sp>
        <p:sp>
          <p:nvSpPr>
            <p:cNvPr id="101" name="Pentagon 100">
              <a:extLst>
                <a:ext uri="{FF2B5EF4-FFF2-40B4-BE49-F238E27FC236}">
                  <a16:creationId xmlns:a16="http://schemas.microsoft.com/office/drawing/2014/main" id="{69444AF9-F134-CB44-B4A1-AD9EA6C48B83}"/>
                </a:ext>
              </a:extLst>
            </p:cNvPr>
            <p:cNvSpPr/>
            <p:nvPr/>
          </p:nvSpPr>
          <p:spPr>
            <a:xfrm rot="5400000">
              <a:off x="5846487" y="2410820"/>
              <a:ext cx="146814" cy="91353"/>
            </a:xfrm>
            <a:prstGeom prst="homePlate">
              <a:avLst/>
            </a:prstGeom>
            <a:solidFill>
              <a:srgbClr val="A396C1"/>
            </a:solidFill>
            <a:ln>
              <a:noFill/>
            </a:ln>
            <a:effectLst>
              <a:outerShdw dist="12700" dir="5400000" sx="102000" sy="102000" algn="t" rotWithShape="0">
                <a:srgbClr val="F0F3F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D5C319F-00F9-D84E-9758-0206A067742F}"/>
              </a:ext>
            </a:extLst>
          </p:cNvPr>
          <p:cNvGrpSpPr/>
          <p:nvPr/>
        </p:nvGrpSpPr>
        <p:grpSpPr>
          <a:xfrm>
            <a:off x="11006327" y="810077"/>
            <a:ext cx="594110" cy="850933"/>
            <a:chOff x="10569980" y="810077"/>
            <a:chExt cx="594110" cy="850933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B7A71700-E7F8-F045-988D-31CE9EE100F4}"/>
                </a:ext>
              </a:extLst>
            </p:cNvPr>
            <p:cNvSpPr/>
            <p:nvPr/>
          </p:nvSpPr>
          <p:spPr>
            <a:xfrm>
              <a:off x="10616419" y="833977"/>
              <a:ext cx="234759" cy="36874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190500" dist="38100" dir="8100000" algn="tr" rotWithShape="0">
                <a:prstClr val="black">
                  <a:alpha val="4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952E0C5-7D84-894C-9033-F1BE52A32BA6}"/>
                </a:ext>
              </a:extLst>
            </p:cNvPr>
            <p:cNvSpPr/>
            <p:nvPr/>
          </p:nvSpPr>
          <p:spPr>
            <a:xfrm>
              <a:off x="10569980" y="810137"/>
              <a:ext cx="590530" cy="47139"/>
            </a:xfrm>
            <a:custGeom>
              <a:avLst/>
              <a:gdLst>
                <a:gd name="connsiteX0" fmla="*/ 48742 w 590530"/>
                <a:gd name="connsiteY0" fmla="*/ 0 h 47139"/>
                <a:gd name="connsiteX1" fmla="*/ 541788 w 590530"/>
                <a:gd name="connsiteY1" fmla="*/ 0 h 47139"/>
                <a:gd name="connsiteX2" fmla="*/ 587073 w 590530"/>
                <a:gd name="connsiteY2" fmla="*/ 30017 h 47139"/>
                <a:gd name="connsiteX3" fmla="*/ 590530 w 590530"/>
                <a:gd name="connsiteY3" fmla="*/ 47139 h 47139"/>
                <a:gd name="connsiteX4" fmla="*/ 0 w 590530"/>
                <a:gd name="connsiteY4" fmla="*/ 47139 h 47139"/>
                <a:gd name="connsiteX5" fmla="*/ 3457 w 590530"/>
                <a:gd name="connsiteY5" fmla="*/ 30017 h 47139"/>
                <a:gd name="connsiteX6" fmla="*/ 48742 w 590530"/>
                <a:gd name="connsiteY6" fmla="*/ 0 h 4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0530" h="47139">
                  <a:moveTo>
                    <a:pt x="48742" y="0"/>
                  </a:moveTo>
                  <a:lnTo>
                    <a:pt x="541788" y="0"/>
                  </a:lnTo>
                  <a:cubicBezTo>
                    <a:pt x="562145" y="0"/>
                    <a:pt x="579612" y="12377"/>
                    <a:pt x="587073" y="30017"/>
                  </a:cubicBezTo>
                  <a:lnTo>
                    <a:pt x="590530" y="47139"/>
                  </a:lnTo>
                  <a:lnTo>
                    <a:pt x="0" y="47139"/>
                  </a:lnTo>
                  <a:lnTo>
                    <a:pt x="3457" y="30017"/>
                  </a:lnTo>
                  <a:cubicBezTo>
                    <a:pt x="10918" y="12377"/>
                    <a:pt x="28385" y="0"/>
                    <a:pt x="48742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36719CF2-01EC-8046-823F-BB3A6315099E}"/>
                </a:ext>
              </a:extLst>
            </p:cNvPr>
            <p:cNvSpPr/>
            <p:nvPr/>
          </p:nvSpPr>
          <p:spPr>
            <a:xfrm>
              <a:off x="10587816" y="810077"/>
              <a:ext cx="576274" cy="850933"/>
            </a:xfrm>
            <a:custGeom>
              <a:avLst/>
              <a:gdLst>
                <a:gd name="connsiteX0" fmla="*/ 24556 w 576274"/>
                <a:gd name="connsiteY0" fmla="*/ 0 h 850933"/>
                <a:gd name="connsiteX1" fmla="*/ 28104 w 576274"/>
                <a:gd name="connsiteY1" fmla="*/ 0 h 850933"/>
                <a:gd name="connsiteX2" fmla="*/ 329430 w 576274"/>
                <a:gd name="connsiteY2" fmla="*/ 0 h 850933"/>
                <a:gd name="connsiteX3" fmla="*/ 527126 w 576274"/>
                <a:gd name="connsiteY3" fmla="*/ 0 h 850933"/>
                <a:gd name="connsiteX4" fmla="*/ 572411 w 576274"/>
                <a:gd name="connsiteY4" fmla="*/ 30017 h 850933"/>
                <a:gd name="connsiteX5" fmla="*/ 575483 w 576274"/>
                <a:gd name="connsiteY5" fmla="*/ 45234 h 850933"/>
                <a:gd name="connsiteX6" fmla="*/ 575483 w 576274"/>
                <a:gd name="connsiteY6" fmla="*/ 572261 h 850933"/>
                <a:gd name="connsiteX7" fmla="*/ 576274 w 576274"/>
                <a:gd name="connsiteY7" fmla="*/ 573052 h 850933"/>
                <a:gd name="connsiteX8" fmla="*/ 576274 w 576274"/>
                <a:gd name="connsiteY8" fmla="*/ 850933 h 850933"/>
                <a:gd name="connsiteX9" fmla="*/ 300905 w 576274"/>
                <a:gd name="connsiteY9" fmla="*/ 575564 h 850933"/>
                <a:gd name="connsiteX10" fmla="*/ 295881 w 576274"/>
                <a:gd name="connsiteY10" fmla="*/ 575564 h 850933"/>
                <a:gd name="connsiteX11" fmla="*/ 20512 w 576274"/>
                <a:gd name="connsiteY11" fmla="*/ 850933 h 850933"/>
                <a:gd name="connsiteX12" fmla="*/ 20512 w 576274"/>
                <a:gd name="connsiteY12" fmla="*/ 575564 h 850933"/>
                <a:gd name="connsiteX13" fmla="*/ 19858 w 576274"/>
                <a:gd name="connsiteY13" fmla="*/ 575564 h 850933"/>
                <a:gd name="connsiteX14" fmla="*/ 19858 w 576274"/>
                <a:gd name="connsiteY14" fmla="*/ 43281 h 850933"/>
                <a:gd name="connsiteX15" fmla="*/ 17180 w 576274"/>
                <a:gd name="connsiteY15" fmla="*/ 30017 h 850933"/>
                <a:gd name="connsiteX16" fmla="*/ 0 w 576274"/>
                <a:gd name="connsiteY16" fmla="*/ 9154 h 850933"/>
                <a:gd name="connsiteX17" fmla="*/ 626 w 576274"/>
                <a:gd name="connsiteY17" fmla="*/ 8394 h 850933"/>
                <a:gd name="connsiteX18" fmla="*/ 19858 w 576274"/>
                <a:gd name="connsiteY18" fmla="*/ 2519 h 850933"/>
                <a:gd name="connsiteX19" fmla="*/ 19858 w 576274"/>
                <a:gd name="connsiteY19" fmla="*/ 1946 h 85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6274" h="850933">
                  <a:moveTo>
                    <a:pt x="24556" y="0"/>
                  </a:moveTo>
                  <a:lnTo>
                    <a:pt x="28104" y="0"/>
                  </a:lnTo>
                  <a:lnTo>
                    <a:pt x="329430" y="0"/>
                  </a:lnTo>
                  <a:lnTo>
                    <a:pt x="527126" y="0"/>
                  </a:lnTo>
                  <a:cubicBezTo>
                    <a:pt x="547483" y="0"/>
                    <a:pt x="564950" y="12377"/>
                    <a:pt x="572411" y="30017"/>
                  </a:cubicBezTo>
                  <a:lnTo>
                    <a:pt x="575483" y="45234"/>
                  </a:lnTo>
                  <a:lnTo>
                    <a:pt x="575483" y="572261"/>
                  </a:lnTo>
                  <a:lnTo>
                    <a:pt x="576274" y="573052"/>
                  </a:lnTo>
                  <a:lnTo>
                    <a:pt x="576274" y="850933"/>
                  </a:lnTo>
                  <a:lnTo>
                    <a:pt x="300905" y="575564"/>
                  </a:lnTo>
                  <a:lnTo>
                    <a:pt x="295881" y="575564"/>
                  </a:lnTo>
                  <a:lnTo>
                    <a:pt x="20512" y="850933"/>
                  </a:lnTo>
                  <a:lnTo>
                    <a:pt x="20512" y="575564"/>
                  </a:lnTo>
                  <a:lnTo>
                    <a:pt x="19858" y="575564"/>
                  </a:lnTo>
                  <a:lnTo>
                    <a:pt x="19858" y="43281"/>
                  </a:lnTo>
                  <a:lnTo>
                    <a:pt x="17180" y="30017"/>
                  </a:lnTo>
                  <a:lnTo>
                    <a:pt x="0" y="9154"/>
                  </a:lnTo>
                  <a:lnTo>
                    <a:pt x="626" y="8394"/>
                  </a:lnTo>
                  <a:lnTo>
                    <a:pt x="19858" y="2519"/>
                  </a:lnTo>
                  <a:lnTo>
                    <a:pt x="19858" y="1946"/>
                  </a:lnTo>
                  <a:close/>
                </a:path>
              </a:pathLst>
            </a:custGeom>
            <a:gradFill>
              <a:gsLst>
                <a:gs pos="81000">
                  <a:schemeClr val="tx2"/>
                </a:gs>
                <a:gs pos="55000">
                  <a:srgbClr val="394D60"/>
                </a:gs>
                <a:gs pos="0">
                  <a:srgbClr val="3F5771"/>
                </a:gs>
                <a:gs pos="13000">
                  <a:schemeClr val="tx2"/>
                </a:gs>
              </a:gsLst>
              <a:lin ang="5400000" scaled="0"/>
            </a:gradFill>
            <a:ln>
              <a:noFill/>
            </a:ln>
            <a:effectLst>
              <a:outerShdw blurRad="2540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 err="1">
                <a:solidFill>
                  <a:schemeClr val="bg1"/>
                </a:solidFill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B063D054-D822-7C4A-AE2D-EF657B0A353A}"/>
              </a:ext>
            </a:extLst>
          </p:cNvPr>
          <p:cNvSpPr txBox="1"/>
          <p:nvPr/>
        </p:nvSpPr>
        <p:spPr>
          <a:xfrm>
            <a:off x="10647927" y="863629"/>
            <a:ext cx="1353769" cy="53918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dirty="0" err="1">
                <a:solidFill>
                  <a:schemeClr val="bg1"/>
                </a:solidFill>
              </a:rPr>
              <a:t>ARCH_DATE_DAY</a:t>
            </a:r>
            <a:endParaRPr lang="en-US" sz="1200" b="1" dirty="0">
              <a:solidFill>
                <a:schemeClr val="bg1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1200" b="1" dirty="0" err="1">
                <a:solidFill>
                  <a:schemeClr val="bg1"/>
                </a:solidFill>
              </a:rPr>
              <a:t>ARCH_DATE_MONTH</a:t>
            </a:r>
            <a:endParaRPr lang="en-US" sz="1200" b="1" dirty="0">
              <a:solidFill>
                <a:schemeClr val="bg1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1200" dirty="0" err="1">
                <a:solidFill>
                  <a:srgbClr val="B3BECD"/>
                </a:solidFill>
              </a:rPr>
              <a:t>ARCH_DATE_YEAR</a:t>
            </a:r>
            <a:endParaRPr lang="en-US" sz="1200" dirty="0">
              <a:solidFill>
                <a:srgbClr val="B3BECD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3AA5BC7-B715-604A-9B9D-83B2DC4945D4}"/>
              </a:ext>
            </a:extLst>
          </p:cNvPr>
          <p:cNvSpPr txBox="1"/>
          <p:nvPr/>
        </p:nvSpPr>
        <p:spPr>
          <a:xfrm>
            <a:off x="10213630" y="924589"/>
            <a:ext cx="8130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tx1">
                    <a:alpha val="50000"/>
                  </a:schemeClr>
                </a:solidFill>
              </a:rPr>
              <a:t>SNAPSHOT DATE</a:t>
            </a:r>
          </a:p>
        </p:txBody>
      </p:sp>
      <p:graphicFrame>
        <p:nvGraphicFramePr>
          <p:cNvPr id="14" name="Group 52">
            <a:extLst>
              <a:ext uri="{FF2B5EF4-FFF2-40B4-BE49-F238E27FC236}">
                <a16:creationId xmlns:a16="http://schemas.microsoft.com/office/drawing/2014/main" id="{48544E3C-8AC7-A154-122B-7281D42AE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056931"/>
              </p:ext>
            </p:extLst>
          </p:nvPr>
        </p:nvGraphicFramePr>
        <p:xfrm>
          <a:off x="8124539" y="3092432"/>
          <a:ext cx="3589609" cy="234885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97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100">
                  <a:extLst>
                    <a:ext uri="{9D8B030D-6E8A-4147-A177-3AD203B41FA5}">
                      <a16:colId xmlns:a16="http://schemas.microsoft.com/office/drawing/2014/main" val="335839943"/>
                    </a:ext>
                  </a:extLst>
                </a:gridCol>
                <a:gridCol w="441502">
                  <a:extLst>
                    <a:ext uri="{9D8B030D-6E8A-4147-A177-3AD203B41FA5}">
                      <a16:colId xmlns:a16="http://schemas.microsoft.com/office/drawing/2014/main" val="2689889332"/>
                    </a:ext>
                  </a:extLst>
                </a:gridCol>
              </a:tblGrid>
              <a:tr h="308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Code Breakdown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STARS_CODE_BREAKDOWN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ARCH_RATING_CODE_BREAKDOWN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Component Coupling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STARS_COMPONENT_COUPLING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ARCH_RATING_COMPONENT_COUPLING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Component Cohesion</a:t>
                      </a:r>
                      <a:endParaRPr kumimoji="0" lang="en-US" sz="12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STARS_COMPONENT_COHESION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ARCH_RATING_COMPONENT_COHESION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Code Reuse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STARS_CODE_REUSE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ARCH_RATING_CODE_REUSE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9936421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Communication Centralization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STARS_COMMUNICATION_CENTRALIZATION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ARCH_RATING_COMMUNICATION_CENTRALIZATION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7257320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Data coupling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STARS_DATA_COUPLING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ARCH_RATING_DATA_COUPLING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9963878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Technology Prevalence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STARS_TECHNOLOGY_PREVALENCE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ARCH_RATING_TECHNOLOGY_PREVALENCE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3660516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Bounded evolution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STARS_BOUNDED_EVOLUTION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ARCH_RATING_BOUNDED_EVOLUTION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174886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GB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+mn-cs"/>
                        </a:rPr>
                        <a:t>Knowledge distribution</a:t>
                      </a:r>
                      <a:endParaRPr kumimoji="0" lang="en-US" sz="12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STARS_KNOWLEDGE_DISTRIBUTION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ARCH_RATING_KNOWLEDGE_DISTRIBUTION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13005301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kern="1200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Component freshness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STARS_COMPONENT_FRESHNESS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ARCH_RATING_COMPONENT_FRESHNESS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2674231"/>
                  </a:ext>
                </a:extLst>
              </a:tr>
            </a:tbl>
          </a:graphicData>
        </a:graphic>
      </p:graphicFrame>
      <p:sp>
        <p:nvSpPr>
          <p:cNvPr id="3" name="Hexagon 2">
            <a:extLst>
              <a:ext uri="{FF2B5EF4-FFF2-40B4-BE49-F238E27FC236}">
                <a16:creationId xmlns:a16="http://schemas.microsoft.com/office/drawing/2014/main" id="{D5CD9305-CCE9-EA52-C836-9AE14A1102F2}"/>
              </a:ext>
            </a:extLst>
          </p:cNvPr>
          <p:cNvSpPr/>
          <p:nvPr/>
        </p:nvSpPr>
        <p:spPr>
          <a:xfrm>
            <a:off x="707921" y="3519047"/>
            <a:ext cx="1427142" cy="1299028"/>
          </a:xfrm>
          <a:prstGeom prst="hexagon">
            <a:avLst/>
          </a:prstGeom>
          <a:solidFill>
            <a:srgbClr val="DB4A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Knowledge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COLOR_ARCH_RATING_KNOWLEDGE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★</a:t>
            </a:r>
            <a:endParaRPr kumimoji="0" lang="en-US" sz="105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D204D0A0-23BA-8D4D-D1F0-AD503F0745FC}"/>
              </a:ext>
            </a:extLst>
          </p:cNvPr>
          <p:cNvSpPr/>
          <p:nvPr/>
        </p:nvSpPr>
        <p:spPr>
          <a:xfrm>
            <a:off x="1862482" y="2869533"/>
            <a:ext cx="1427142" cy="1299028"/>
          </a:xfrm>
          <a:prstGeom prst="hexagon">
            <a:avLst/>
          </a:prstGeom>
          <a:solidFill>
            <a:srgbClr val="F9C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900" dirty="0">
                <a:solidFill>
                  <a:srgbClr val="1E354B"/>
                </a:solidFill>
              </a:rPr>
              <a:t>Communication</a:t>
            </a:r>
          </a:p>
          <a:p>
            <a:pPr algn="ctr">
              <a:defRPr/>
            </a:pPr>
            <a:r>
              <a:rPr lang="en-US" sz="1200" dirty="0" err="1">
                <a:solidFill>
                  <a:srgbClr val="1E354B"/>
                </a:solidFill>
                <a:latin typeface="Calibri" panose="020F0502020204030204"/>
              </a:rPr>
              <a:t>COLOR_ARCH_RATING_COMMUNICATION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★</a:t>
            </a:r>
            <a:endParaRPr kumimoji="0" lang="en-US" sz="1050" u="none" strike="noStrike" kern="1200" cap="none" spc="0" normalizeH="0" baseline="0" noProof="0" dirty="0">
              <a:ln>
                <a:noFill/>
              </a:ln>
              <a:solidFill>
                <a:srgbClr val="1E354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BB2CEEEE-E9A9-1416-5AAD-D972DDBE5A93}"/>
              </a:ext>
            </a:extLst>
          </p:cNvPr>
          <p:cNvSpPr/>
          <p:nvPr/>
        </p:nvSpPr>
        <p:spPr>
          <a:xfrm>
            <a:off x="1862482" y="4212977"/>
            <a:ext cx="1427142" cy="1299028"/>
          </a:xfrm>
          <a:prstGeom prst="hexagon">
            <a:avLst/>
          </a:prstGeom>
          <a:solidFill>
            <a:srgbClr val="F9C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dirty="0">
                <a:solidFill>
                  <a:srgbClr val="1E354B"/>
                </a:solidFill>
              </a:rPr>
              <a:t>Structure</a:t>
            </a:r>
          </a:p>
          <a:p>
            <a:pPr algn="ctr"/>
            <a:r>
              <a:rPr lang="en-US" sz="1200" dirty="0" err="1">
                <a:solidFill>
                  <a:srgbClr val="1E354B"/>
                </a:solidFill>
              </a:rPr>
              <a:t>COLOR_ARCH_RATING_STRUCTURE</a:t>
            </a:r>
            <a:r>
              <a:rPr lang="en-US" sz="1200" dirty="0">
                <a:solidFill>
                  <a:srgbClr val="1E354B"/>
                </a:solidFill>
              </a:rPr>
              <a:t> </a:t>
            </a:r>
            <a:r>
              <a:rPr lang="en-US" sz="1200" dirty="0">
                <a:solidFill>
                  <a:srgbClr val="1E354B"/>
                </a:solidFill>
                <a:latin typeface="Calibri" panose="020F0502020204030204" pitchFamily="34" charset="0"/>
              </a:rPr>
              <a:t>★</a:t>
            </a:r>
            <a:endParaRPr lang="en-US" sz="1050" dirty="0">
              <a:solidFill>
                <a:srgbClr val="1E354B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E28EB117-3C52-28E2-1D2F-E7E5DFD59278}"/>
              </a:ext>
            </a:extLst>
          </p:cNvPr>
          <p:cNvSpPr/>
          <p:nvPr/>
        </p:nvSpPr>
        <p:spPr>
          <a:xfrm>
            <a:off x="707921" y="4879197"/>
            <a:ext cx="1427142" cy="1299028"/>
          </a:xfrm>
          <a:prstGeom prst="hexagon">
            <a:avLst/>
          </a:prstGeom>
          <a:solidFill>
            <a:srgbClr val="F9C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dirty="0">
                <a:solidFill>
                  <a:srgbClr val="1E354B"/>
                </a:solidFill>
              </a:rPr>
              <a:t>Evolution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COLOR_ARCH_RATING_EVOLUTION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★</a:t>
            </a:r>
            <a:endParaRPr kumimoji="0" lang="en-US" sz="1050" u="none" strike="noStrike" kern="1200" cap="none" spc="0" normalizeH="0" baseline="0" noProof="0" dirty="0">
              <a:ln>
                <a:noFill/>
              </a:ln>
              <a:solidFill>
                <a:srgbClr val="1E354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0235E037-9510-428B-E797-FFDB9B2A8BDD}"/>
              </a:ext>
            </a:extLst>
          </p:cNvPr>
          <p:cNvSpPr/>
          <p:nvPr/>
        </p:nvSpPr>
        <p:spPr>
          <a:xfrm>
            <a:off x="3034403" y="3519047"/>
            <a:ext cx="1427142" cy="1299028"/>
          </a:xfrm>
          <a:prstGeom prst="hexagon">
            <a:avLst/>
          </a:prstGeom>
          <a:solidFill>
            <a:srgbClr val="57C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dirty="0">
                <a:solidFill>
                  <a:srgbClr val="1E354B"/>
                </a:solidFill>
              </a:rPr>
              <a:t>Data Access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1E354B"/>
                </a:solidFill>
                <a:latin typeface="Calibri" panose="020F0502020204030204"/>
              </a:rPr>
              <a:t>COLOR_ARCH_RATING_DATA_ACCESS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★</a:t>
            </a:r>
            <a:endParaRPr kumimoji="0" lang="en-US" sz="1050" u="none" strike="noStrike" kern="1200" cap="none" spc="0" normalizeH="0" baseline="0" noProof="0" dirty="0">
              <a:ln>
                <a:noFill/>
              </a:ln>
              <a:solidFill>
                <a:srgbClr val="1E354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44A085BF-41DC-A529-9DF1-2914BA7DD84E}"/>
              </a:ext>
            </a:extLst>
          </p:cNvPr>
          <p:cNvSpPr/>
          <p:nvPr/>
        </p:nvSpPr>
        <p:spPr>
          <a:xfrm>
            <a:off x="3017043" y="4879197"/>
            <a:ext cx="1427142" cy="1299028"/>
          </a:xfrm>
          <a:prstGeom prst="hexagon">
            <a:avLst/>
          </a:prstGeom>
          <a:solidFill>
            <a:srgbClr val="57C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dirty="0">
                <a:solidFill>
                  <a:srgbClr val="1E354B"/>
                </a:solidFill>
              </a:rPr>
              <a:t>Technology Stack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1E354B"/>
                </a:solidFill>
                <a:latin typeface="Calibri" panose="020F0502020204030204"/>
              </a:rPr>
              <a:t>COLOR_ARCH_RATING_TECHNOLOGY_STACK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★</a:t>
            </a:r>
            <a:endParaRPr kumimoji="0" lang="en-US" sz="1050" u="none" strike="noStrike" kern="1200" cap="none" spc="0" normalizeH="0" baseline="0" noProof="0" dirty="0">
              <a:ln>
                <a:noFill/>
              </a:ln>
              <a:solidFill>
                <a:srgbClr val="1E354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F41BB-98C2-A0F0-E38F-BD2708718FCB}"/>
              </a:ext>
            </a:extLst>
          </p:cNvPr>
          <p:cNvSpPr txBox="1"/>
          <p:nvPr/>
        </p:nvSpPr>
        <p:spPr>
          <a:xfrm>
            <a:off x="4651513" y="3050651"/>
            <a:ext cx="32887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1"/>
                </a:solidFill>
                <a:latin typeface="Calibri" panose="020F0502020204030204"/>
              </a:rPr>
              <a:t>ARCH_WORST_METRIC_REMARK</a:t>
            </a:r>
            <a:endParaRPr lang="en-US" sz="1600" dirty="0">
              <a:solidFill>
                <a:schemeClr val="accent1"/>
              </a:solidFill>
              <a:latin typeface="Calibri" panose="020F0502020204030204"/>
            </a:endParaRPr>
          </a:p>
          <a:p>
            <a:br>
              <a:rPr lang="en-US" sz="1600" dirty="0">
                <a:solidFill>
                  <a:schemeClr val="accent1"/>
                </a:solidFill>
                <a:latin typeface="Calibri" panose="020F0502020204030204"/>
              </a:rPr>
            </a:br>
            <a:r>
              <a:rPr lang="en-US" sz="1600" dirty="0" err="1">
                <a:solidFill>
                  <a:schemeClr val="accent1"/>
                </a:solidFill>
                <a:latin typeface="Calibri" panose="020F0502020204030204"/>
              </a:rPr>
              <a:t>ARCH_BEST_METRIC_REMARK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994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_NUMBER">
            <a:extLst>
              <a:ext uri="{FF2B5EF4-FFF2-40B4-BE49-F238E27FC236}">
                <a16:creationId xmlns:a16="http://schemas.microsoft.com/office/drawing/2014/main" id="{7E702EAD-0EDF-F14B-BCF1-3374C4897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0" name="SUBTITLE">
            <a:extLst>
              <a:ext uri="{FF2B5EF4-FFF2-40B4-BE49-F238E27FC236}">
                <a16:creationId xmlns:a16="http://schemas.microsoft.com/office/drawing/2014/main" id="{EB811218-1F4C-A74F-B046-57C38BEBF2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 err="1"/>
              <a:t>Key</a:t>
            </a:r>
            <a:r>
              <a:rPr lang="da-DK" dirty="0"/>
              <a:t>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Open source and IP</a:t>
            </a:r>
          </a:p>
        </p:txBody>
      </p:sp>
      <p:sp>
        <p:nvSpPr>
          <p:cNvPr id="68" name="TITLE">
            <a:extLst>
              <a:ext uri="{FF2B5EF4-FFF2-40B4-BE49-F238E27FC236}">
                <a16:creationId xmlns:a16="http://schemas.microsoft.com/office/drawing/2014/main" id="{819D60A3-E539-D240-8F7B-2E3340053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OSH_TOTAL_VULN</a:t>
            </a:r>
            <a:r>
              <a:rPr lang="en-US" dirty="0"/>
              <a:t> vulnerable 3</a:t>
            </a:r>
            <a:r>
              <a:rPr lang="en-US" baseline="30000" dirty="0"/>
              <a:t>rd</a:t>
            </a:r>
            <a:r>
              <a:rPr lang="en-US" dirty="0"/>
              <a:t> party open-source dependencies were identified</a:t>
            </a:r>
          </a:p>
        </p:txBody>
      </p:sp>
      <p:sp>
        <p:nvSpPr>
          <p:cNvPr id="70" name="CONTENT">
            <a:extLst>
              <a:ext uri="{FF2B5EF4-FFF2-40B4-BE49-F238E27FC236}">
                <a16:creationId xmlns:a16="http://schemas.microsoft.com/office/drawing/2014/main" id="{35382002-BD0E-6D41-9C6F-BAEA966CEA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OSH_VULN_SUMMARY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OSH_LEGAL_SUMMARY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OSH_FRESHNESS_SUMMARY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OSH_MANAGEMENT_SUMMARY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1" name="TOTAL_DEPS">
            <a:extLst>
              <a:ext uri="{FF2B5EF4-FFF2-40B4-BE49-F238E27FC236}">
                <a16:creationId xmlns:a16="http://schemas.microsoft.com/office/drawing/2014/main" id="{8FE61D71-5271-124A-B53B-13F22C55A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OSH_TOTAL_DEPS</a:t>
            </a:r>
            <a:endParaRPr lang="en-US" dirty="0"/>
          </a:p>
        </p:txBody>
      </p:sp>
      <p:sp>
        <p:nvSpPr>
          <p:cNvPr id="57" name="TEXT">
            <a:extLst>
              <a:ext uri="{FF2B5EF4-FFF2-40B4-BE49-F238E27FC236}">
                <a16:creationId xmlns:a16="http://schemas.microsoft.com/office/drawing/2014/main" id="{9D7B5685-CC33-754B-82BD-27D4B80A0CE2}"/>
              </a:ext>
            </a:extLst>
          </p:cNvPr>
          <p:cNvSpPr txBox="1"/>
          <p:nvPr/>
        </p:nvSpPr>
        <p:spPr>
          <a:xfrm>
            <a:off x="4564120" y="924589"/>
            <a:ext cx="8130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/>
              <a:t>SNAPSHOT DATE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FCD4EA4-8E29-274C-9606-88147EEF45EE}"/>
              </a:ext>
            </a:extLst>
          </p:cNvPr>
          <p:cNvGrpSpPr/>
          <p:nvPr/>
        </p:nvGrpSpPr>
        <p:grpSpPr>
          <a:xfrm>
            <a:off x="5354172" y="806776"/>
            <a:ext cx="594110" cy="850933"/>
            <a:chOff x="10569980" y="810077"/>
            <a:chExt cx="594110" cy="85093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09A7ED2-A2F9-034C-B120-790832D15299}"/>
                </a:ext>
              </a:extLst>
            </p:cNvPr>
            <p:cNvSpPr/>
            <p:nvPr/>
          </p:nvSpPr>
          <p:spPr>
            <a:xfrm>
              <a:off x="10616419" y="833977"/>
              <a:ext cx="234759" cy="36874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190500" dist="38100" dir="8100000" algn="tr" rotWithShape="0">
                <a:prstClr val="black">
                  <a:alpha val="4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E632EFC-37E4-9B4A-B654-C53AB5D4C9C4}"/>
                </a:ext>
              </a:extLst>
            </p:cNvPr>
            <p:cNvSpPr/>
            <p:nvPr/>
          </p:nvSpPr>
          <p:spPr>
            <a:xfrm>
              <a:off x="10569980" y="813438"/>
              <a:ext cx="590530" cy="47139"/>
            </a:xfrm>
            <a:custGeom>
              <a:avLst/>
              <a:gdLst>
                <a:gd name="connsiteX0" fmla="*/ 48742 w 590530"/>
                <a:gd name="connsiteY0" fmla="*/ 0 h 47139"/>
                <a:gd name="connsiteX1" fmla="*/ 541788 w 590530"/>
                <a:gd name="connsiteY1" fmla="*/ 0 h 47139"/>
                <a:gd name="connsiteX2" fmla="*/ 587073 w 590530"/>
                <a:gd name="connsiteY2" fmla="*/ 30017 h 47139"/>
                <a:gd name="connsiteX3" fmla="*/ 590530 w 590530"/>
                <a:gd name="connsiteY3" fmla="*/ 47139 h 47139"/>
                <a:gd name="connsiteX4" fmla="*/ 0 w 590530"/>
                <a:gd name="connsiteY4" fmla="*/ 47139 h 47139"/>
                <a:gd name="connsiteX5" fmla="*/ 3457 w 590530"/>
                <a:gd name="connsiteY5" fmla="*/ 30017 h 47139"/>
                <a:gd name="connsiteX6" fmla="*/ 48742 w 590530"/>
                <a:gd name="connsiteY6" fmla="*/ 0 h 4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0530" h="47139">
                  <a:moveTo>
                    <a:pt x="48742" y="0"/>
                  </a:moveTo>
                  <a:lnTo>
                    <a:pt x="541788" y="0"/>
                  </a:lnTo>
                  <a:cubicBezTo>
                    <a:pt x="562145" y="0"/>
                    <a:pt x="579612" y="12377"/>
                    <a:pt x="587073" y="30017"/>
                  </a:cubicBezTo>
                  <a:lnTo>
                    <a:pt x="590530" y="47139"/>
                  </a:lnTo>
                  <a:lnTo>
                    <a:pt x="0" y="47139"/>
                  </a:lnTo>
                  <a:lnTo>
                    <a:pt x="3457" y="30017"/>
                  </a:lnTo>
                  <a:cubicBezTo>
                    <a:pt x="10918" y="12377"/>
                    <a:pt x="28385" y="0"/>
                    <a:pt x="48742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1E1648D-EC62-F54D-A2A0-57CEE34B1C83}"/>
                </a:ext>
              </a:extLst>
            </p:cNvPr>
            <p:cNvSpPr/>
            <p:nvPr/>
          </p:nvSpPr>
          <p:spPr>
            <a:xfrm>
              <a:off x="10587816" y="810077"/>
              <a:ext cx="576274" cy="850933"/>
            </a:xfrm>
            <a:custGeom>
              <a:avLst/>
              <a:gdLst>
                <a:gd name="connsiteX0" fmla="*/ 24556 w 576274"/>
                <a:gd name="connsiteY0" fmla="*/ 0 h 850933"/>
                <a:gd name="connsiteX1" fmla="*/ 28104 w 576274"/>
                <a:gd name="connsiteY1" fmla="*/ 0 h 850933"/>
                <a:gd name="connsiteX2" fmla="*/ 329430 w 576274"/>
                <a:gd name="connsiteY2" fmla="*/ 0 h 850933"/>
                <a:gd name="connsiteX3" fmla="*/ 527126 w 576274"/>
                <a:gd name="connsiteY3" fmla="*/ 0 h 850933"/>
                <a:gd name="connsiteX4" fmla="*/ 572411 w 576274"/>
                <a:gd name="connsiteY4" fmla="*/ 30017 h 850933"/>
                <a:gd name="connsiteX5" fmla="*/ 575483 w 576274"/>
                <a:gd name="connsiteY5" fmla="*/ 45234 h 850933"/>
                <a:gd name="connsiteX6" fmla="*/ 575483 w 576274"/>
                <a:gd name="connsiteY6" fmla="*/ 572261 h 850933"/>
                <a:gd name="connsiteX7" fmla="*/ 576274 w 576274"/>
                <a:gd name="connsiteY7" fmla="*/ 573052 h 850933"/>
                <a:gd name="connsiteX8" fmla="*/ 576274 w 576274"/>
                <a:gd name="connsiteY8" fmla="*/ 850933 h 850933"/>
                <a:gd name="connsiteX9" fmla="*/ 300905 w 576274"/>
                <a:gd name="connsiteY9" fmla="*/ 575564 h 850933"/>
                <a:gd name="connsiteX10" fmla="*/ 295881 w 576274"/>
                <a:gd name="connsiteY10" fmla="*/ 575564 h 850933"/>
                <a:gd name="connsiteX11" fmla="*/ 20512 w 576274"/>
                <a:gd name="connsiteY11" fmla="*/ 850933 h 850933"/>
                <a:gd name="connsiteX12" fmla="*/ 20512 w 576274"/>
                <a:gd name="connsiteY12" fmla="*/ 575564 h 850933"/>
                <a:gd name="connsiteX13" fmla="*/ 19858 w 576274"/>
                <a:gd name="connsiteY13" fmla="*/ 575564 h 850933"/>
                <a:gd name="connsiteX14" fmla="*/ 19858 w 576274"/>
                <a:gd name="connsiteY14" fmla="*/ 43281 h 850933"/>
                <a:gd name="connsiteX15" fmla="*/ 17180 w 576274"/>
                <a:gd name="connsiteY15" fmla="*/ 30017 h 850933"/>
                <a:gd name="connsiteX16" fmla="*/ 0 w 576274"/>
                <a:gd name="connsiteY16" fmla="*/ 9154 h 850933"/>
                <a:gd name="connsiteX17" fmla="*/ 626 w 576274"/>
                <a:gd name="connsiteY17" fmla="*/ 8394 h 850933"/>
                <a:gd name="connsiteX18" fmla="*/ 19858 w 576274"/>
                <a:gd name="connsiteY18" fmla="*/ 2519 h 850933"/>
                <a:gd name="connsiteX19" fmla="*/ 19858 w 576274"/>
                <a:gd name="connsiteY19" fmla="*/ 1946 h 85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6274" h="850933">
                  <a:moveTo>
                    <a:pt x="24556" y="0"/>
                  </a:moveTo>
                  <a:lnTo>
                    <a:pt x="28104" y="0"/>
                  </a:lnTo>
                  <a:lnTo>
                    <a:pt x="329430" y="0"/>
                  </a:lnTo>
                  <a:lnTo>
                    <a:pt x="527126" y="0"/>
                  </a:lnTo>
                  <a:cubicBezTo>
                    <a:pt x="547483" y="0"/>
                    <a:pt x="564950" y="12377"/>
                    <a:pt x="572411" y="30017"/>
                  </a:cubicBezTo>
                  <a:lnTo>
                    <a:pt x="575483" y="45234"/>
                  </a:lnTo>
                  <a:lnTo>
                    <a:pt x="575483" y="572261"/>
                  </a:lnTo>
                  <a:lnTo>
                    <a:pt x="576274" y="573052"/>
                  </a:lnTo>
                  <a:lnTo>
                    <a:pt x="576274" y="850933"/>
                  </a:lnTo>
                  <a:lnTo>
                    <a:pt x="300905" y="575564"/>
                  </a:lnTo>
                  <a:lnTo>
                    <a:pt x="295881" y="575564"/>
                  </a:lnTo>
                  <a:lnTo>
                    <a:pt x="20512" y="850933"/>
                  </a:lnTo>
                  <a:lnTo>
                    <a:pt x="20512" y="575564"/>
                  </a:lnTo>
                  <a:lnTo>
                    <a:pt x="19858" y="575564"/>
                  </a:lnTo>
                  <a:lnTo>
                    <a:pt x="19858" y="43281"/>
                  </a:lnTo>
                  <a:lnTo>
                    <a:pt x="17180" y="30017"/>
                  </a:lnTo>
                  <a:lnTo>
                    <a:pt x="0" y="9154"/>
                  </a:lnTo>
                  <a:lnTo>
                    <a:pt x="626" y="8394"/>
                  </a:lnTo>
                  <a:lnTo>
                    <a:pt x="19858" y="2519"/>
                  </a:lnTo>
                  <a:lnTo>
                    <a:pt x="19858" y="1946"/>
                  </a:lnTo>
                  <a:close/>
                </a:path>
              </a:pathLst>
            </a:custGeom>
            <a:gradFill>
              <a:gsLst>
                <a:gs pos="81000">
                  <a:schemeClr val="bg1"/>
                </a:gs>
                <a:gs pos="55000">
                  <a:schemeClr val="bg2"/>
                </a:gs>
                <a:gs pos="0">
                  <a:schemeClr val="tx1">
                    <a:lumMod val="20000"/>
                    <a:lumOff val="80000"/>
                  </a:schemeClr>
                </a:gs>
                <a:gs pos="13000">
                  <a:schemeClr val="bg1"/>
                </a:gs>
              </a:gsLst>
              <a:lin ang="5400000" scaled="0"/>
            </a:gradFill>
            <a:ln>
              <a:noFill/>
            </a:ln>
            <a:effectLst>
              <a:outerShdw blurRad="2540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62" name="DATE_BOX">
            <a:extLst>
              <a:ext uri="{FF2B5EF4-FFF2-40B4-BE49-F238E27FC236}">
                <a16:creationId xmlns:a16="http://schemas.microsoft.com/office/drawing/2014/main" id="{99EAEF4D-487F-7E40-988B-DD1B4BDB1B42}"/>
              </a:ext>
            </a:extLst>
          </p:cNvPr>
          <p:cNvSpPr txBox="1"/>
          <p:nvPr/>
        </p:nvSpPr>
        <p:spPr>
          <a:xfrm>
            <a:off x="5037678" y="863629"/>
            <a:ext cx="1269963" cy="53925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dirty="0" err="1">
                <a:solidFill>
                  <a:schemeClr val="tx2">
                    <a:alpha val="70000"/>
                  </a:schemeClr>
                </a:solidFill>
              </a:rPr>
              <a:t>OSH_DATE_DAY</a:t>
            </a:r>
            <a:endParaRPr lang="en-US" sz="1200" b="1" dirty="0">
              <a:solidFill>
                <a:schemeClr val="tx2">
                  <a:alpha val="70000"/>
                </a:schemeClr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1200" b="1" dirty="0" err="1">
                <a:solidFill>
                  <a:schemeClr val="tx2">
                    <a:alpha val="70000"/>
                  </a:schemeClr>
                </a:solidFill>
              </a:rPr>
              <a:t>OSH_DATE_MONTH</a:t>
            </a:r>
            <a:endParaRPr lang="en-US" sz="1200" b="1" dirty="0">
              <a:solidFill>
                <a:schemeClr val="tx2">
                  <a:alpha val="70000"/>
                </a:schemeClr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1200" dirty="0" err="1">
                <a:solidFill>
                  <a:schemeClr val="tx1">
                    <a:alpha val="60000"/>
                  </a:schemeClr>
                </a:solidFill>
              </a:rPr>
              <a:t>OSH_DATE_YEAR</a:t>
            </a:r>
            <a:endParaRPr lang="en-US" sz="1200" dirty="0">
              <a:solidFill>
                <a:schemeClr val="tx1">
                  <a:alpha val="60000"/>
                </a:schemeClr>
              </a:solidFill>
            </a:endParaRPr>
          </a:p>
        </p:txBody>
      </p:sp>
      <p:graphicFrame>
        <p:nvGraphicFramePr>
          <p:cNvPr id="6" name="CHART_1">
            <a:extLst>
              <a:ext uri="{FF2B5EF4-FFF2-40B4-BE49-F238E27FC236}">
                <a16:creationId xmlns:a16="http://schemas.microsoft.com/office/drawing/2014/main" id="{C04CE8AB-B4BC-90F2-0ABA-6641978088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6656831"/>
              </p:ext>
            </p:extLst>
          </p:nvPr>
        </p:nvGraphicFramePr>
        <p:xfrm>
          <a:off x="2366249" y="2825980"/>
          <a:ext cx="3240000" cy="1475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_2">
            <a:extLst>
              <a:ext uri="{FF2B5EF4-FFF2-40B4-BE49-F238E27FC236}">
                <a16:creationId xmlns:a16="http://schemas.microsoft.com/office/drawing/2014/main" id="{81D6CA2D-63F4-2ADE-B0B2-80AF25FA20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294388"/>
              </p:ext>
            </p:extLst>
          </p:nvPr>
        </p:nvGraphicFramePr>
        <p:xfrm>
          <a:off x="2365814" y="4021134"/>
          <a:ext cx="3240000" cy="2520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6D0A0AD-8EC9-4B45-9E7B-B0715AA85681}"/>
              </a:ext>
            </a:extLst>
          </p:cNvPr>
          <p:cNvSpPr txBox="1"/>
          <p:nvPr/>
        </p:nvSpPr>
        <p:spPr>
          <a:xfrm>
            <a:off x="11068163" y="-374999"/>
            <a:ext cx="1104939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OSH_SLIDE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525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344C9-4DF8-888C-E386-5F7CF5A90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20" name="Text Placeholder 219">
            <a:extLst>
              <a:ext uri="{FF2B5EF4-FFF2-40B4-BE49-F238E27FC236}">
                <a16:creationId xmlns:a16="http://schemas.microsoft.com/office/drawing/2014/main" id="{00A717DA-DAF2-CAA1-EA44-F96119C020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Open source and IP</a:t>
            </a:r>
          </a:p>
        </p:txBody>
      </p:sp>
      <p:sp>
        <p:nvSpPr>
          <p:cNvPr id="219" name="Title 218">
            <a:extLst>
              <a:ext uri="{FF2B5EF4-FFF2-40B4-BE49-F238E27FC236}">
                <a16:creationId xmlns:a16="http://schemas.microsoft.com/office/drawing/2014/main" id="{81A0B100-9255-B9B3-FB75-7D8481E0F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SYSTEM_NAME</a:t>
            </a:r>
            <a:r>
              <a:rPr lang="en-US" dirty="0"/>
              <a:t> rates </a:t>
            </a:r>
            <a:r>
              <a:rPr lang="en-US" err="1"/>
              <a:t>OSH</a:t>
            </a:r>
            <a:r>
              <a:rPr lang="en-US"/>
              <a:t>_RELATIVE </a:t>
            </a:r>
            <a:r>
              <a:rPr lang="en-US" dirty="0"/>
              <a:t>in Open-Source health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03FAA-8831-A561-22BE-0BD6A7F10B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386256E-1079-FD76-4125-F912312BA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7525" y="2955487"/>
            <a:ext cx="7135680" cy="330498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err="1"/>
              <a:t>OSH_VULN_SUMMARY</a:t>
            </a: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OSH_LEGAL_SUMMARY</a:t>
            </a: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OSH_FRESHNESS_SUMMARY</a:t>
            </a: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OSH_MANAGEMENT_SUMMARY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id="{FB22F9B3-4547-04E1-D239-8DDD0D9556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OSH_DATE_DAY</a:t>
            </a:r>
            <a:endParaRPr lang="en-NL"/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id="{6875D777-0302-90E7-7B00-67C7D944864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OSH_DATE_YEAR</a:t>
            </a:r>
            <a:endParaRPr lang="en-NL"/>
          </a:p>
        </p:txBody>
      </p:sp>
      <p:sp>
        <p:nvSpPr>
          <p:cNvPr id="221" name="Text Placeholder 220">
            <a:extLst>
              <a:ext uri="{FF2B5EF4-FFF2-40B4-BE49-F238E27FC236}">
                <a16:creationId xmlns:a16="http://schemas.microsoft.com/office/drawing/2014/main" id="{D4753102-29AF-71C5-724A-938F8A485F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2" name="Text Placeholder 221">
            <a:extLst>
              <a:ext uri="{FF2B5EF4-FFF2-40B4-BE49-F238E27FC236}">
                <a16:creationId xmlns:a16="http://schemas.microsoft.com/office/drawing/2014/main" id="{112BC55F-876B-F175-0A81-D56FEE3ACF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3" name="Text Placeholder 222">
            <a:extLst>
              <a:ext uri="{FF2B5EF4-FFF2-40B4-BE49-F238E27FC236}">
                <a16:creationId xmlns:a16="http://schemas.microsoft.com/office/drawing/2014/main" id="{06A016B0-CA85-481A-1CD2-DE64897687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id="{8918AB29-C999-2398-FB62-CD600B4855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id="{5E7F6B39-A5EF-94AB-2702-F3E643831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Text Placeholder 228">
            <a:extLst>
              <a:ext uri="{FF2B5EF4-FFF2-40B4-BE49-F238E27FC236}">
                <a16:creationId xmlns:a16="http://schemas.microsoft.com/office/drawing/2014/main" id="{EA58BDC9-A65D-1EF9-C06F-B133B233416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23595" y="914509"/>
            <a:ext cx="1211870" cy="257763"/>
          </a:xfrm>
        </p:spPr>
        <p:txBody>
          <a:bodyPr/>
          <a:lstStyle/>
          <a:p>
            <a:r>
              <a:rPr lang="en-NL"/>
              <a:t>Open source health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9D8E7-562C-3F83-EDA5-551D478BD8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OSH_DATE_MONTH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08717E-20F8-B094-F836-3F06B295F0CF}"/>
              </a:ext>
            </a:extLst>
          </p:cNvPr>
          <p:cNvGrpSpPr/>
          <p:nvPr/>
        </p:nvGrpSpPr>
        <p:grpSpPr>
          <a:xfrm>
            <a:off x="5871997" y="1568465"/>
            <a:ext cx="373034" cy="430054"/>
            <a:chOff x="5730574" y="2099850"/>
            <a:chExt cx="373034" cy="43005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2849B8-61B3-C046-18A7-A21F353E4A0E}"/>
                </a:ext>
              </a:extLst>
            </p:cNvPr>
            <p:cNvSpPr>
              <a:spLocks/>
            </p:cNvSpPr>
            <p:nvPr/>
          </p:nvSpPr>
          <p:spPr>
            <a:xfrm>
              <a:off x="5730574" y="2099850"/>
              <a:ext cx="373034" cy="2881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15900" dist="38100" dir="5400000" sx="91000" sy="91000" algn="t" rotWithShape="0">
                <a:srgbClr val="5C6F7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36000" rIns="72000" bIns="36000" rtlCol="0" anchor="b">
              <a:noAutofit/>
            </a:bodyPr>
            <a:lstStyle/>
            <a:p>
              <a:pPr algn="ctr"/>
              <a:r>
                <a:rPr lang="en-US" sz="1400" b="1" dirty="0" err="1"/>
                <a:t>MARKER_OSH_RATING</a:t>
              </a:r>
              <a:endParaRPr lang="en-US" sz="1400" b="1" dirty="0"/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3E78CEEB-4204-7EE6-1D31-1B8DC2596A01}"/>
                </a:ext>
              </a:extLst>
            </p:cNvPr>
            <p:cNvSpPr/>
            <p:nvPr/>
          </p:nvSpPr>
          <p:spPr>
            <a:xfrm rot="5400000">
              <a:off x="5846487" y="2410820"/>
              <a:ext cx="146814" cy="91353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  <a:effectLst>
              <a:outerShdw dist="12700" dir="5400000" sx="102000" sy="102000" algn="t" rotWithShape="0">
                <a:srgbClr val="F0F3F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9" name="Group 52">
            <a:extLst>
              <a:ext uri="{FF2B5EF4-FFF2-40B4-BE49-F238E27FC236}">
                <a16:creationId xmlns:a16="http://schemas.microsoft.com/office/drawing/2014/main" id="{9BEC8872-3FB6-1910-ED65-16029E5B2A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767665"/>
              </p:ext>
            </p:extLst>
          </p:nvPr>
        </p:nvGraphicFramePr>
        <p:xfrm>
          <a:off x="7984631" y="3243717"/>
          <a:ext cx="3755424" cy="5526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10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7159">
                  <a:extLst>
                    <a:ext uri="{9D8B030D-6E8A-4147-A177-3AD203B41FA5}">
                      <a16:colId xmlns:a16="http://schemas.microsoft.com/office/drawing/2014/main" val="335839943"/>
                    </a:ext>
                  </a:extLst>
                </a:gridCol>
                <a:gridCol w="567558">
                  <a:extLst>
                    <a:ext uri="{9D8B030D-6E8A-4147-A177-3AD203B41FA5}">
                      <a16:colId xmlns:a16="http://schemas.microsoft.com/office/drawing/2014/main" val="2689889332"/>
                    </a:ext>
                  </a:extLst>
                </a:gridCol>
              </a:tblGrid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</a:rPr>
                        <a:t>Vulnerability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173241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STARS_VULNERABILITY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OSH_RATING_VULNERABILITY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License use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STARS_LICENSES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OSH_RATING_LICENSES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</a:rPr>
                        <a:t>Freshness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173241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STARS_FRESHNESS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OSH_RATING_FRESHNESS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Management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STARS_MANAGEMENT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OSH_RATING_MANAGEMENT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9936421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Activity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STARS_ACTIVITY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OSH_RATING_ACTIVITY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7257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6374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IG 2020">
      <a:dk1>
        <a:srgbClr val="657484"/>
      </a:dk1>
      <a:lt1>
        <a:srgbClr val="FFFFFF"/>
      </a:lt1>
      <a:dk2>
        <a:srgbClr val="1F354B"/>
      </a:dk2>
      <a:lt2>
        <a:srgbClr val="EFF3F8"/>
      </a:lt2>
      <a:accent1>
        <a:srgbClr val="1F354B"/>
      </a:accent1>
      <a:accent2>
        <a:srgbClr val="DFC101"/>
      </a:accent2>
      <a:accent3>
        <a:srgbClr val="04ABC8"/>
      </a:accent3>
      <a:accent4>
        <a:srgbClr val="8269A4"/>
      </a:accent4>
      <a:accent5>
        <a:srgbClr val="C5CD58"/>
      </a:accent5>
      <a:accent6>
        <a:srgbClr val="D45200"/>
      </a:accent6>
      <a:hlink>
        <a:srgbClr val="08ACC8"/>
      </a:hlink>
      <a:folHlink>
        <a:srgbClr val="00ADC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108000" tIns="72000" rIns="108000" bIns="72000" rtlCol="0" anchor="ctr"/>
      <a:lstStyle>
        <a:defPPr algn="ctr"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B3BECD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0000" rtlCol="0" anchor="t">
        <a:spAutoFit/>
      </a:bodyPr>
      <a:lstStyle>
        <a:defPPr algn="l">
          <a:lnSpc>
            <a:spcPct val="113000"/>
          </a:lnSpc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87A88162-E9FA-E744-BFFA-BC08FDA9AD0B}" vid="{A5F00ED1-E9E7-C44B-A961-D0FA0EAA5A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a937df2-abe2-4d38-b5f4-c228acba3827">
      <Terms xmlns="http://schemas.microsoft.com/office/infopath/2007/PartnerControls"/>
    </lcf76f155ced4ddcb4097134ff3c332f>
    <TaxCatchAll xmlns="bc8ba18a-4a58-4ad2-bfc0-6516af8e7dc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8B4EB28540854BB4092730D7F67224" ma:contentTypeVersion="13" ma:contentTypeDescription="Create a new document." ma:contentTypeScope="" ma:versionID="07d6997c7358ecc3b6f0d78039f1ac55">
  <xsd:schema xmlns:xsd="http://www.w3.org/2001/XMLSchema" xmlns:xs="http://www.w3.org/2001/XMLSchema" xmlns:p="http://schemas.microsoft.com/office/2006/metadata/properties" xmlns:ns2="fa937df2-abe2-4d38-b5f4-c228acba3827" xmlns:ns3="bc8ba18a-4a58-4ad2-bfc0-6516af8e7dc2" targetNamespace="http://schemas.microsoft.com/office/2006/metadata/properties" ma:root="true" ma:fieldsID="a7d20d2c9a349b6838acf4b79389f2fd" ns2:_="" ns3:_="">
    <xsd:import namespace="fa937df2-abe2-4d38-b5f4-c228acba3827"/>
    <xsd:import namespace="bc8ba18a-4a58-4ad2-bfc0-6516af8e7d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937df2-abe2-4d38-b5f4-c228acba38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40897a51-27a2-4a5e-b602-66a4649d25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8ba18a-4a58-4ad2-bfc0-6516af8e7dc2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2119a7a8-86cc-43f5-a248-74259e6177ea}" ma:internalName="TaxCatchAll" ma:showField="CatchAllData" ma:web="bc8ba18a-4a58-4ad2-bfc0-6516af8e7dc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629362-CF15-4610-8FAC-A8E699942233}">
  <ds:schemaRefs>
    <ds:schemaRef ds:uri="http://schemas.microsoft.com/office/2006/documentManagement/types"/>
    <ds:schemaRef ds:uri="http://purl.org/dc/elements/1.1/"/>
    <ds:schemaRef ds:uri="bc8ba18a-4a58-4ad2-bfc0-6516af8e7dc2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fa937df2-abe2-4d38-b5f4-c228acba3827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6E6923A-C221-4753-B75B-BA213EEB7564}">
  <ds:schemaRefs>
    <ds:schemaRef ds:uri="bc8ba18a-4a58-4ad2-bfc0-6516af8e7dc2"/>
    <ds:schemaRef ds:uri="fa937df2-abe2-4d38-b5f4-c228acba382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70928F0-D7CA-4732-B7F3-1F945720D0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22531</TotalTime>
  <Words>1166</Words>
  <Application>Microsoft Macintosh PowerPoint</Application>
  <PresentationFormat>Widescreen</PresentationFormat>
  <Paragraphs>253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Calibri Bold</vt:lpstr>
      <vt:lpstr>Calibri Light</vt:lpstr>
      <vt:lpstr>Calibri Regular</vt:lpstr>
      <vt:lpstr>TheSans B5 Plain</vt:lpstr>
      <vt:lpstr>TheSansMono M5</vt:lpstr>
      <vt:lpstr>Wingdings</vt:lpstr>
      <vt:lpstr>Office Theme</vt:lpstr>
      <vt:lpstr>PowerPoint Presentation</vt:lpstr>
      <vt:lpstr>SYSTEM_NAME technical quality: management summary</vt:lpstr>
      <vt:lpstr>The system is VOLUME_RELATIVE in size and is built primarily in TECH_1_NAME</vt:lpstr>
      <vt:lpstr>SYSTEM_NAME has an TEST_CODE_RELATIVE test/code ratio</vt:lpstr>
      <vt:lpstr>SYSTEM_NAME is a MAINT_SIZE system of SYSTEM_PY PY which scores MAINT_RATING for maintainability </vt:lpstr>
      <vt:lpstr>SYSTEM_NAME scores MAINT_INDICATION for maintainability</vt:lpstr>
      <vt:lpstr>SYSTEM_NAME scores ARCH_AT_BELOW average (ARCH_RATING ★) for Architecture Quality</vt:lpstr>
      <vt:lpstr>OSH_TOTAL_VULN vulnerable 3rd party open-source dependencies were identified</vt:lpstr>
      <vt:lpstr>SYSTEM_NAME rates OSH_RELATIVE in Open-Source health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O'Brien</dc:creator>
  <cp:lastModifiedBy>Floris van Leeuwen</cp:lastModifiedBy>
  <cp:revision>116</cp:revision>
  <cp:lastPrinted>2020-07-02T15:41:27Z</cp:lastPrinted>
  <dcterms:created xsi:type="dcterms:W3CDTF">2024-01-03T15:04:34Z</dcterms:created>
  <dcterms:modified xsi:type="dcterms:W3CDTF">2025-05-23T15:25:20Z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0x010100398B4EB28540854BB4092730D7F67224</vt:lpwstr>
  </property>
  <property fmtid="{D5CDD505-2E9C-101B-9397-08002B2CF9AE}" pid="3" name="MediaServiceImageTags">
    <vt:lpwstr/>
  </property>
</Properties>
</file>